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7"/>
  </p:notesMasterIdLst>
  <p:sldIdLst>
    <p:sldId id="256" r:id="rId2"/>
    <p:sldId id="259" r:id="rId3"/>
    <p:sldId id="264" r:id="rId4"/>
    <p:sldId id="260" r:id="rId5"/>
    <p:sldId id="261" r:id="rId6"/>
    <p:sldId id="262" r:id="rId7"/>
    <p:sldId id="263" r:id="rId8"/>
    <p:sldId id="286" r:id="rId9"/>
    <p:sldId id="257" r:id="rId10"/>
    <p:sldId id="265" r:id="rId11"/>
    <p:sldId id="258" r:id="rId12"/>
    <p:sldId id="266" r:id="rId13"/>
    <p:sldId id="267" r:id="rId14"/>
    <p:sldId id="268" r:id="rId15"/>
    <p:sldId id="269" r:id="rId16"/>
    <p:sldId id="270" r:id="rId17"/>
    <p:sldId id="289" r:id="rId18"/>
    <p:sldId id="288" r:id="rId19"/>
    <p:sldId id="290" r:id="rId20"/>
    <p:sldId id="287" r:id="rId21"/>
    <p:sldId id="291" r:id="rId22"/>
    <p:sldId id="292" r:id="rId23"/>
    <p:sldId id="271" r:id="rId24"/>
    <p:sldId id="284" r:id="rId25"/>
    <p:sldId id="28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7" d="100"/>
          <a:sy n="107" d="100"/>
        </p:scale>
        <p:origin x="72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D1405-6FFA-463A-8343-97986DC0A059}" type="datetimeFigureOut">
              <a:rPr lang="en-IN" smtClean="0"/>
              <a:t>22-06-2024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49023-AFCC-491C-8BB4-D78828FAB7EB}" type="slidenum">
              <a:rPr lang="en-IN" smtClean="0"/>
              <a:t>‹#›</a:t>
            </a:fld>
            <a:endParaRPr lang="en-IN"/>
          </a:p>
        </p:txBody>
      </p:sp>
    </p:spTree>
    <p:extLst>
      <p:ext uri="{BB962C8B-B14F-4D97-AF65-F5344CB8AC3E}">
        <p14:creationId xmlns:p14="http://schemas.microsoft.com/office/powerpoint/2010/main" val="240697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BB28EF-6428-4FE2-BD23-8098F4555F58}" type="datetimeFigureOut">
              <a:rPr lang="en-IN" smtClean="0"/>
              <a:t>22-06-2024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1A9ECC-DFC6-45AC-A50C-6FEAE7A96915}" type="slidenum">
              <a:rPr lang="en-IN" smtClean="0"/>
              <a:t>‹#›</a:t>
            </a:fld>
            <a:endParaRPr lang="en-IN"/>
          </a:p>
        </p:txBody>
      </p:sp>
    </p:spTree>
    <p:extLst>
      <p:ext uri="{BB962C8B-B14F-4D97-AF65-F5344CB8AC3E}">
        <p14:creationId xmlns:p14="http://schemas.microsoft.com/office/powerpoint/2010/main" val="3664246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BB28EF-6428-4FE2-BD23-8098F4555F58}" type="datetimeFigureOut">
              <a:rPr lang="en-IN" smtClean="0"/>
              <a:t>22-06-2024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1A9ECC-DFC6-45AC-A50C-6FEAE7A96915}" type="slidenum">
              <a:rPr lang="en-IN" smtClean="0"/>
              <a:t>‹#›</a:t>
            </a:fld>
            <a:endParaRPr lang="en-IN"/>
          </a:p>
        </p:txBody>
      </p:sp>
    </p:spTree>
    <p:extLst>
      <p:ext uri="{BB962C8B-B14F-4D97-AF65-F5344CB8AC3E}">
        <p14:creationId xmlns:p14="http://schemas.microsoft.com/office/powerpoint/2010/main" val="1519726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BB28EF-6428-4FE2-BD23-8098F4555F58}" type="datetimeFigureOut">
              <a:rPr lang="en-IN" smtClean="0"/>
              <a:t>22-06-2024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1A9ECC-DFC6-45AC-A50C-6FEAE7A96915}" type="slidenum">
              <a:rPr lang="en-IN" smtClean="0"/>
              <a:t>‹#›</a:t>
            </a:fld>
            <a:endParaRPr lang="en-IN"/>
          </a:p>
        </p:txBody>
      </p:sp>
    </p:spTree>
    <p:extLst>
      <p:ext uri="{BB962C8B-B14F-4D97-AF65-F5344CB8AC3E}">
        <p14:creationId xmlns:p14="http://schemas.microsoft.com/office/powerpoint/2010/main" val="1983377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BB28EF-6428-4FE2-BD23-8098F4555F58}" type="datetimeFigureOut">
              <a:rPr lang="en-IN" smtClean="0"/>
              <a:t>22-06-2024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1A9ECC-DFC6-45AC-A50C-6FEAE7A96915}" type="slidenum">
              <a:rPr lang="en-IN" smtClean="0"/>
              <a:t>‹#›</a:t>
            </a:fld>
            <a:endParaRPr lang="en-IN"/>
          </a:p>
        </p:txBody>
      </p:sp>
    </p:spTree>
    <p:extLst>
      <p:ext uri="{BB962C8B-B14F-4D97-AF65-F5344CB8AC3E}">
        <p14:creationId xmlns:p14="http://schemas.microsoft.com/office/powerpoint/2010/main" val="154709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BB28EF-6428-4FE2-BD23-8098F4555F58}" type="datetimeFigureOut">
              <a:rPr lang="en-IN" smtClean="0"/>
              <a:t>22-06-2024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1A9ECC-DFC6-45AC-A50C-6FEAE7A96915}" type="slidenum">
              <a:rPr lang="en-IN" smtClean="0"/>
              <a:t>‹#›</a:t>
            </a:fld>
            <a:endParaRPr lang="en-IN"/>
          </a:p>
        </p:txBody>
      </p:sp>
    </p:spTree>
    <p:extLst>
      <p:ext uri="{BB962C8B-B14F-4D97-AF65-F5344CB8AC3E}">
        <p14:creationId xmlns:p14="http://schemas.microsoft.com/office/powerpoint/2010/main" val="209883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BB28EF-6428-4FE2-BD23-8098F4555F58}" type="datetimeFigureOut">
              <a:rPr lang="en-IN" smtClean="0"/>
              <a:t>22-06-2024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1A9ECC-DFC6-45AC-A50C-6FEAE7A96915}" type="slidenum">
              <a:rPr lang="en-IN" smtClean="0"/>
              <a:t>‹#›</a:t>
            </a:fld>
            <a:endParaRPr lang="en-IN"/>
          </a:p>
        </p:txBody>
      </p:sp>
    </p:spTree>
    <p:extLst>
      <p:ext uri="{BB962C8B-B14F-4D97-AF65-F5344CB8AC3E}">
        <p14:creationId xmlns:p14="http://schemas.microsoft.com/office/powerpoint/2010/main" val="4170265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BB28EF-6428-4FE2-BD23-8098F4555F58}" type="datetimeFigureOut">
              <a:rPr lang="en-IN" smtClean="0"/>
              <a:t>22-06-2024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1A9ECC-DFC6-45AC-A50C-6FEAE7A96915}" type="slidenum">
              <a:rPr lang="en-IN" smtClean="0"/>
              <a:t>‹#›</a:t>
            </a:fld>
            <a:endParaRPr lang="en-IN"/>
          </a:p>
        </p:txBody>
      </p:sp>
    </p:spTree>
    <p:extLst>
      <p:ext uri="{BB962C8B-B14F-4D97-AF65-F5344CB8AC3E}">
        <p14:creationId xmlns:p14="http://schemas.microsoft.com/office/powerpoint/2010/main" val="2627471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BB28EF-6428-4FE2-BD23-8098F4555F58}" type="datetimeFigureOut">
              <a:rPr lang="en-IN" smtClean="0"/>
              <a:t>22-06-2024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1A9ECC-DFC6-45AC-A50C-6FEAE7A96915}" type="slidenum">
              <a:rPr lang="en-IN" smtClean="0"/>
              <a:t>‹#›</a:t>
            </a:fld>
            <a:endParaRPr lang="en-IN"/>
          </a:p>
        </p:txBody>
      </p:sp>
    </p:spTree>
    <p:extLst>
      <p:ext uri="{BB962C8B-B14F-4D97-AF65-F5344CB8AC3E}">
        <p14:creationId xmlns:p14="http://schemas.microsoft.com/office/powerpoint/2010/main" val="1139914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B28EF-6428-4FE2-BD23-8098F4555F58}" type="datetimeFigureOut">
              <a:rPr lang="en-IN" smtClean="0"/>
              <a:t>22-06-2024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1A9ECC-DFC6-45AC-A50C-6FEAE7A96915}" type="slidenum">
              <a:rPr lang="en-IN" smtClean="0"/>
              <a:t>‹#›</a:t>
            </a:fld>
            <a:endParaRPr lang="en-IN"/>
          </a:p>
        </p:txBody>
      </p:sp>
    </p:spTree>
    <p:extLst>
      <p:ext uri="{BB962C8B-B14F-4D97-AF65-F5344CB8AC3E}">
        <p14:creationId xmlns:p14="http://schemas.microsoft.com/office/powerpoint/2010/main" val="166329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BB28EF-6428-4FE2-BD23-8098F4555F58}" type="datetimeFigureOut">
              <a:rPr lang="en-IN" smtClean="0"/>
              <a:t>22-06-2024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1A9ECC-DFC6-45AC-A50C-6FEAE7A96915}" type="slidenum">
              <a:rPr lang="en-IN" smtClean="0"/>
              <a:t>‹#›</a:t>
            </a:fld>
            <a:endParaRPr lang="en-IN"/>
          </a:p>
        </p:txBody>
      </p:sp>
    </p:spTree>
    <p:extLst>
      <p:ext uri="{BB962C8B-B14F-4D97-AF65-F5344CB8AC3E}">
        <p14:creationId xmlns:p14="http://schemas.microsoft.com/office/powerpoint/2010/main" val="362996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BB28EF-6428-4FE2-BD23-8098F4555F58}" type="datetimeFigureOut">
              <a:rPr lang="en-IN" smtClean="0"/>
              <a:t>22-06-2024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1A9ECC-DFC6-45AC-A50C-6FEAE7A96915}" type="slidenum">
              <a:rPr lang="en-IN" smtClean="0"/>
              <a:t>‹#›</a:t>
            </a:fld>
            <a:endParaRPr lang="en-IN"/>
          </a:p>
        </p:txBody>
      </p:sp>
    </p:spTree>
    <p:extLst>
      <p:ext uri="{BB962C8B-B14F-4D97-AF65-F5344CB8AC3E}">
        <p14:creationId xmlns:p14="http://schemas.microsoft.com/office/powerpoint/2010/main" val="397050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B28EF-6428-4FE2-BD23-8098F4555F58}" type="datetimeFigureOut">
              <a:rPr lang="en-IN" smtClean="0"/>
              <a:t>22-06-2024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A9ECC-DFC6-45AC-A50C-6FEAE7A96915}" type="slidenum">
              <a:rPr lang="en-IN" smtClean="0"/>
              <a:t>‹#›</a:t>
            </a:fld>
            <a:endParaRPr lang="en-IN"/>
          </a:p>
        </p:txBody>
      </p:sp>
    </p:spTree>
    <p:extLst>
      <p:ext uri="{BB962C8B-B14F-4D97-AF65-F5344CB8AC3E}">
        <p14:creationId xmlns:p14="http://schemas.microsoft.com/office/powerpoint/2010/main" val="1128799847"/>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CCB8C87-8EB6-DA53-2A7F-52F0F54AC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55846"/>
            <a:ext cx="2809581" cy="2809581"/>
          </a:xfrm>
          <a:prstGeom prst="rect">
            <a:avLst/>
          </a:prstGeom>
        </p:spPr>
      </p:pic>
      <p:pic>
        <p:nvPicPr>
          <p:cNvPr id="8" name="Picture 7">
            <a:extLst>
              <a:ext uri="{FF2B5EF4-FFF2-40B4-BE49-F238E27FC236}">
                <a16:creationId xmlns:a16="http://schemas.microsoft.com/office/drawing/2014/main" id="{9C862DDF-BE19-2AF9-0E6B-2D3AF6063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2" name="Title 1">
            <a:extLst>
              <a:ext uri="{FF2B5EF4-FFF2-40B4-BE49-F238E27FC236}">
                <a16:creationId xmlns:a16="http://schemas.microsoft.com/office/drawing/2014/main" id="{11CED4BE-136C-C10E-2F3F-9187514F9D91}"/>
              </a:ext>
            </a:extLst>
          </p:cNvPr>
          <p:cNvSpPr>
            <a:spLocks noGrp="1"/>
          </p:cNvSpPr>
          <p:nvPr>
            <p:ph type="ctrTitle"/>
          </p:nvPr>
        </p:nvSpPr>
        <p:spPr>
          <a:xfrm>
            <a:off x="847550" y="1598563"/>
            <a:ext cx="10176388" cy="2357283"/>
          </a:xfrm>
        </p:spPr>
        <p:txBody>
          <a:bodyPr>
            <a:noAutofit/>
          </a:bodyPr>
          <a:lstStyle/>
          <a:p>
            <a:r>
              <a:rPr lang="en-IN" sz="9600" b="1" dirty="0">
                <a:highlight>
                  <a:srgbClr val="000000"/>
                </a:highlight>
                <a:latin typeface="Bahnschrift Condensed" panose="020B0502040204020203" pitchFamily="34" charset="0"/>
              </a:rPr>
              <a:t>Black Scholes Equation  </a:t>
            </a:r>
          </a:p>
        </p:txBody>
      </p:sp>
      <p:sp>
        <p:nvSpPr>
          <p:cNvPr id="3" name="Subtitle 2">
            <a:extLst>
              <a:ext uri="{FF2B5EF4-FFF2-40B4-BE49-F238E27FC236}">
                <a16:creationId xmlns:a16="http://schemas.microsoft.com/office/drawing/2014/main" id="{75A2557A-7B52-821D-E805-63DF5ABEDDB6}"/>
              </a:ext>
            </a:extLst>
          </p:cNvPr>
          <p:cNvSpPr>
            <a:spLocks noGrp="1"/>
          </p:cNvSpPr>
          <p:nvPr>
            <p:ph type="subTitle" idx="1"/>
          </p:nvPr>
        </p:nvSpPr>
        <p:spPr>
          <a:xfrm>
            <a:off x="1524000" y="5554408"/>
            <a:ext cx="9144000" cy="489195"/>
          </a:xfrm>
        </p:spPr>
        <p:txBody>
          <a:bodyPr/>
          <a:lstStyle/>
          <a:p>
            <a:r>
              <a:rPr lang="en-IN" b="1" dirty="0"/>
              <a:t>Abhishek Kumar</a:t>
            </a:r>
          </a:p>
        </p:txBody>
      </p:sp>
    </p:spTree>
    <p:extLst>
      <p:ext uri="{BB962C8B-B14F-4D97-AF65-F5344CB8AC3E}">
        <p14:creationId xmlns:p14="http://schemas.microsoft.com/office/powerpoint/2010/main" val="1379421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9C985-992C-3D96-E2E1-D2377099C2AE}"/>
              </a:ext>
            </a:extLst>
          </p:cNvPr>
          <p:cNvSpPr>
            <a:spLocks noGrp="1"/>
          </p:cNvSpPr>
          <p:nvPr>
            <p:ph type="title"/>
          </p:nvPr>
        </p:nvSpPr>
        <p:spPr>
          <a:xfrm>
            <a:off x="838200" y="365126"/>
            <a:ext cx="10515600" cy="950328"/>
          </a:xfrm>
        </p:spPr>
        <p:txBody>
          <a:bodyPr/>
          <a:lstStyle/>
          <a:p>
            <a:r>
              <a:rPr lang="en-IN" b="1" dirty="0">
                <a:latin typeface="Bahnschrift Condensed" panose="020B0502040204020203" pitchFamily="34" charset="0"/>
              </a:rPr>
              <a:t>Assumptions</a:t>
            </a:r>
            <a:endParaRPr lang="en-IN" dirty="0"/>
          </a:p>
        </p:txBody>
      </p:sp>
      <p:sp>
        <p:nvSpPr>
          <p:cNvPr id="3" name="Content Placeholder 2">
            <a:extLst>
              <a:ext uri="{FF2B5EF4-FFF2-40B4-BE49-F238E27FC236}">
                <a16:creationId xmlns:a16="http://schemas.microsoft.com/office/drawing/2014/main" id="{3363EFA0-A1CD-C2F9-098C-E3A7C2C7CD33}"/>
              </a:ext>
            </a:extLst>
          </p:cNvPr>
          <p:cNvSpPr>
            <a:spLocks noGrp="1"/>
          </p:cNvSpPr>
          <p:nvPr>
            <p:ph idx="1"/>
          </p:nvPr>
        </p:nvSpPr>
        <p:spPr/>
        <p:txBody>
          <a:bodyPr>
            <a:normAutofit/>
          </a:bodyPr>
          <a:lstStyle/>
          <a:p>
            <a:pPr marL="0" indent="0">
              <a:buNone/>
            </a:pPr>
            <a:r>
              <a:rPr lang="en-US" dirty="0"/>
              <a:t>6.  These are efficient markets.</a:t>
            </a:r>
          </a:p>
          <a:p>
            <a:pPr marL="0" indent="0">
              <a:buNone/>
            </a:pPr>
            <a:r>
              <a:rPr lang="en-US" dirty="0"/>
              <a:t>7.  There are no dividends during the life of the option.</a:t>
            </a:r>
          </a:p>
          <a:p>
            <a:pPr marL="0" indent="0">
              <a:buNone/>
            </a:pPr>
            <a:r>
              <a:rPr lang="en-US" dirty="0"/>
              <a:t> 8.  The risk-free rate is known and constant.</a:t>
            </a:r>
          </a:p>
          <a:p>
            <a:pPr marL="0" indent="0">
              <a:buNone/>
            </a:pPr>
            <a:r>
              <a:rPr lang="en-US" dirty="0"/>
              <a:t> 9.  There are no taxes or transaction costs involved.</a:t>
            </a:r>
          </a:p>
          <a:p>
            <a:pPr marL="0" indent="0">
              <a:buNone/>
            </a:pPr>
            <a:r>
              <a:rPr lang="en-US" dirty="0"/>
              <a:t> 10. The returns on the risky asset are normally distributed.</a:t>
            </a:r>
          </a:p>
          <a:p>
            <a:endParaRPr lang="en-IN" dirty="0"/>
          </a:p>
        </p:txBody>
      </p:sp>
    </p:spTree>
    <p:extLst>
      <p:ext uri="{BB962C8B-B14F-4D97-AF65-F5344CB8AC3E}">
        <p14:creationId xmlns:p14="http://schemas.microsoft.com/office/powerpoint/2010/main" val="380811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BB9B-DDBD-F393-F526-8F5FF870DEBA}"/>
              </a:ext>
            </a:extLst>
          </p:cNvPr>
          <p:cNvSpPr>
            <a:spLocks noGrp="1"/>
          </p:cNvSpPr>
          <p:nvPr>
            <p:ph type="title"/>
          </p:nvPr>
        </p:nvSpPr>
        <p:spPr>
          <a:xfrm>
            <a:off x="838200" y="299138"/>
            <a:ext cx="10515600" cy="1325563"/>
          </a:xfrm>
        </p:spPr>
        <p:txBody>
          <a:bodyPr/>
          <a:lstStyle/>
          <a:p>
            <a:r>
              <a:rPr lang="en-IN" b="1" dirty="0">
                <a:latin typeface="Bahnschrift Condensed" panose="020B0502040204020203" pitchFamily="34" charset="0"/>
              </a:rPr>
              <a:t> Variables</a:t>
            </a:r>
          </a:p>
        </p:txBody>
      </p:sp>
      <p:sp>
        <p:nvSpPr>
          <p:cNvPr id="3" name="Content Placeholder 2">
            <a:extLst>
              <a:ext uri="{FF2B5EF4-FFF2-40B4-BE49-F238E27FC236}">
                <a16:creationId xmlns:a16="http://schemas.microsoft.com/office/drawing/2014/main" id="{B666F272-31F8-570D-4AED-38CB15079AB8}"/>
              </a:ext>
            </a:extLst>
          </p:cNvPr>
          <p:cNvSpPr>
            <a:spLocks noGrp="1"/>
          </p:cNvSpPr>
          <p:nvPr>
            <p:ph idx="1"/>
          </p:nvPr>
        </p:nvSpPr>
        <p:spPr/>
        <p:txBody>
          <a:bodyPr/>
          <a:lstStyle/>
          <a:p>
            <a:pPr marL="0" indent="0">
              <a:buNone/>
            </a:pPr>
            <a:r>
              <a:rPr lang="en-US" dirty="0"/>
              <a:t>• S= Stock price at the beginning of the time period of the option.</a:t>
            </a:r>
          </a:p>
          <a:p>
            <a:pPr marL="0" indent="0">
              <a:buNone/>
            </a:pPr>
            <a:r>
              <a:rPr lang="en-US" dirty="0"/>
              <a:t>• K= Strike price, a price set between the buyer and seller of the option.</a:t>
            </a:r>
          </a:p>
          <a:p>
            <a:pPr marL="0" indent="0">
              <a:buNone/>
            </a:pPr>
            <a:r>
              <a:rPr lang="en-US" dirty="0"/>
              <a:t>• T − t= Expiration date minus start date, the total amount of time until the option is exercised (in years).</a:t>
            </a:r>
          </a:p>
          <a:p>
            <a:pPr marL="0" indent="0">
              <a:buNone/>
            </a:pPr>
            <a:r>
              <a:rPr lang="en-US" dirty="0"/>
              <a:t>• r= Risk-free interest rate.</a:t>
            </a:r>
          </a:p>
          <a:p>
            <a:pPr marL="0" indent="0">
              <a:buNone/>
            </a:pPr>
            <a:r>
              <a:rPr lang="en-US" dirty="0"/>
              <a:t>• σ= Volatility of the stock.</a:t>
            </a:r>
          </a:p>
          <a:p>
            <a:pPr marL="0" indent="0">
              <a:buNone/>
            </a:pPr>
            <a:endParaRPr lang="en-IN" dirty="0"/>
          </a:p>
        </p:txBody>
      </p:sp>
    </p:spTree>
    <p:extLst>
      <p:ext uri="{BB962C8B-B14F-4D97-AF65-F5344CB8AC3E}">
        <p14:creationId xmlns:p14="http://schemas.microsoft.com/office/powerpoint/2010/main" val="71705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91AC-48A4-429F-74CE-D0BA0EE4B30C}"/>
              </a:ext>
            </a:extLst>
          </p:cNvPr>
          <p:cNvSpPr>
            <a:spLocks noGrp="1"/>
          </p:cNvSpPr>
          <p:nvPr>
            <p:ph type="title"/>
          </p:nvPr>
        </p:nvSpPr>
        <p:spPr/>
        <p:txBody>
          <a:bodyPr/>
          <a:lstStyle/>
          <a:p>
            <a:r>
              <a:rPr lang="en-IN" dirty="0">
                <a:latin typeface="Bahnschrift Condensed" panose="020B0502040204020203" pitchFamily="34" charset="0"/>
              </a:rPr>
              <a:t>Theorems that need to be understood before starting the Black Scholes Equation </a:t>
            </a:r>
          </a:p>
        </p:txBody>
      </p:sp>
      <p:sp>
        <p:nvSpPr>
          <p:cNvPr id="3" name="Content Placeholder 2">
            <a:extLst>
              <a:ext uri="{FF2B5EF4-FFF2-40B4-BE49-F238E27FC236}">
                <a16:creationId xmlns:a16="http://schemas.microsoft.com/office/drawing/2014/main" id="{20F9FDBF-9DA8-D56F-AECB-AA69FEEBEE4E}"/>
              </a:ext>
            </a:extLst>
          </p:cNvPr>
          <p:cNvSpPr>
            <a:spLocks noGrp="1"/>
          </p:cNvSpPr>
          <p:nvPr>
            <p:ph idx="1"/>
          </p:nvPr>
        </p:nvSpPr>
        <p:spPr/>
        <p:txBody>
          <a:bodyPr>
            <a:normAutofit/>
          </a:bodyPr>
          <a:lstStyle/>
          <a:p>
            <a:r>
              <a:rPr lang="en-IN" sz="4000" dirty="0"/>
              <a:t>Taylor’s Theorem </a:t>
            </a:r>
          </a:p>
          <a:p>
            <a:r>
              <a:rPr lang="en-IN" sz="4000" dirty="0"/>
              <a:t>Ito’s Theorem  </a:t>
            </a:r>
          </a:p>
        </p:txBody>
      </p:sp>
    </p:spTree>
    <p:extLst>
      <p:ext uri="{BB962C8B-B14F-4D97-AF65-F5344CB8AC3E}">
        <p14:creationId xmlns:p14="http://schemas.microsoft.com/office/powerpoint/2010/main" val="1356216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B2E8BE-126D-B7B8-37B6-B394E22EDF44}"/>
              </a:ext>
            </a:extLst>
          </p:cNvPr>
          <p:cNvSpPr/>
          <p:nvPr/>
        </p:nvSpPr>
        <p:spPr>
          <a:xfrm>
            <a:off x="0" y="0"/>
            <a:ext cx="12192000" cy="685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bg1"/>
              </a:solidFill>
            </a:endParaRPr>
          </a:p>
        </p:txBody>
      </p:sp>
      <p:sp>
        <p:nvSpPr>
          <p:cNvPr id="2" name="Title 1">
            <a:extLst>
              <a:ext uri="{FF2B5EF4-FFF2-40B4-BE49-F238E27FC236}">
                <a16:creationId xmlns:a16="http://schemas.microsoft.com/office/drawing/2014/main" id="{4738A3A8-D547-3F89-D457-30436E453710}"/>
              </a:ext>
            </a:extLst>
          </p:cNvPr>
          <p:cNvSpPr>
            <a:spLocks noGrp="1"/>
          </p:cNvSpPr>
          <p:nvPr>
            <p:ph type="title"/>
          </p:nvPr>
        </p:nvSpPr>
        <p:spPr/>
        <p:txBody>
          <a:bodyPr/>
          <a:lstStyle/>
          <a:p>
            <a:r>
              <a:rPr lang="en-IN" b="1" dirty="0">
                <a:solidFill>
                  <a:schemeClr val="bg1"/>
                </a:solidFill>
                <a:latin typeface="Bahnschrift Condensed" panose="020B0502040204020203" pitchFamily="34" charset="0"/>
              </a:rPr>
              <a:t>Taylor’s Theorem  </a:t>
            </a:r>
          </a:p>
        </p:txBody>
      </p:sp>
      <p:sp>
        <p:nvSpPr>
          <p:cNvPr id="3" name="Content Placeholder 2">
            <a:extLst>
              <a:ext uri="{FF2B5EF4-FFF2-40B4-BE49-F238E27FC236}">
                <a16:creationId xmlns:a16="http://schemas.microsoft.com/office/drawing/2014/main" id="{0208673F-B0E6-3179-A92C-AC104CD2FBC0}"/>
              </a:ext>
            </a:extLst>
          </p:cNvPr>
          <p:cNvSpPr>
            <a:spLocks noGrp="1"/>
          </p:cNvSpPr>
          <p:nvPr>
            <p:ph idx="1"/>
          </p:nvPr>
        </p:nvSpPr>
        <p:spPr/>
        <p:txBody>
          <a:bodyPr/>
          <a:lstStyle/>
          <a:p>
            <a:pPr marL="0" indent="0">
              <a:buNone/>
            </a:pPr>
            <a:r>
              <a:rPr lang="en-US" dirty="0">
                <a:solidFill>
                  <a:schemeClr val="bg1"/>
                </a:solidFill>
              </a:rPr>
              <a:t>It is used for the expansion of the infinite series such as sin x, log x etc. so that one can approximate the values of these functions or polynomials.</a:t>
            </a:r>
          </a:p>
          <a:p>
            <a:pPr marL="0" indent="0">
              <a:buNone/>
            </a:pPr>
            <a:r>
              <a:rPr lang="en-US" dirty="0">
                <a:solidFill>
                  <a:schemeClr val="bg1"/>
                </a:solidFill>
              </a:rPr>
              <a:t> </a:t>
            </a:r>
            <a:endParaRPr lang="en-IN" dirty="0">
              <a:solidFill>
                <a:schemeClr val="bg1"/>
              </a:solidFill>
            </a:endParaRPr>
          </a:p>
        </p:txBody>
      </p:sp>
      <p:pic>
        <p:nvPicPr>
          <p:cNvPr id="4" name="Picture 3">
            <a:extLst>
              <a:ext uri="{FF2B5EF4-FFF2-40B4-BE49-F238E27FC236}">
                <a16:creationId xmlns:a16="http://schemas.microsoft.com/office/drawing/2014/main" id="{FE83ACE5-A94A-E2F3-D648-3DAB57E7977B}"/>
              </a:ext>
            </a:extLst>
          </p:cNvPr>
          <p:cNvPicPr>
            <a:picLocks noChangeAspect="1"/>
          </p:cNvPicPr>
          <p:nvPr/>
        </p:nvPicPr>
        <p:blipFill>
          <a:blip r:embed="rId2"/>
          <a:stretch>
            <a:fillRect/>
          </a:stretch>
        </p:blipFill>
        <p:spPr>
          <a:xfrm>
            <a:off x="163329" y="4001294"/>
            <a:ext cx="11865341" cy="967670"/>
          </a:xfrm>
          <a:prstGeom prst="rect">
            <a:avLst/>
          </a:prstGeom>
        </p:spPr>
      </p:pic>
    </p:spTree>
    <p:extLst>
      <p:ext uri="{BB962C8B-B14F-4D97-AF65-F5344CB8AC3E}">
        <p14:creationId xmlns:p14="http://schemas.microsoft.com/office/powerpoint/2010/main" val="3248394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5F8852-80E2-1288-1E02-8343987DED9C}"/>
              </a:ext>
            </a:extLst>
          </p:cNvPr>
          <p:cNvSpPr/>
          <p:nvPr/>
        </p:nvSpPr>
        <p:spPr>
          <a:xfrm>
            <a:off x="0" y="0"/>
            <a:ext cx="12192000" cy="685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600">
              <a:solidFill>
                <a:schemeClr val="bg1"/>
              </a:solidFill>
            </a:endParaRPr>
          </a:p>
        </p:txBody>
      </p:sp>
      <p:sp>
        <p:nvSpPr>
          <p:cNvPr id="2" name="Title 1">
            <a:extLst>
              <a:ext uri="{FF2B5EF4-FFF2-40B4-BE49-F238E27FC236}">
                <a16:creationId xmlns:a16="http://schemas.microsoft.com/office/drawing/2014/main" id="{DAFC6FF3-41CE-FB9D-E7B7-3D7D58928D5B}"/>
              </a:ext>
            </a:extLst>
          </p:cNvPr>
          <p:cNvSpPr>
            <a:spLocks noGrp="1"/>
          </p:cNvSpPr>
          <p:nvPr>
            <p:ph type="title"/>
          </p:nvPr>
        </p:nvSpPr>
        <p:spPr/>
        <p:txBody>
          <a:bodyPr>
            <a:normAutofit/>
          </a:bodyPr>
          <a:lstStyle/>
          <a:p>
            <a:r>
              <a:rPr lang="en-IN" sz="4000" b="1" dirty="0">
                <a:solidFill>
                  <a:schemeClr val="bg1"/>
                </a:solidFill>
                <a:latin typeface="Bahnschrift Condensed" panose="020B0502040204020203" pitchFamily="34" charset="0"/>
              </a:rPr>
              <a:t>Ito’s Theorem </a:t>
            </a:r>
          </a:p>
        </p:txBody>
      </p:sp>
      <p:sp>
        <p:nvSpPr>
          <p:cNvPr id="3" name="Content Placeholder 2">
            <a:extLst>
              <a:ext uri="{FF2B5EF4-FFF2-40B4-BE49-F238E27FC236}">
                <a16:creationId xmlns:a16="http://schemas.microsoft.com/office/drawing/2014/main" id="{A3E433A6-CAFD-6E7D-4EC7-3EE8A341F8DF}"/>
              </a:ext>
            </a:extLst>
          </p:cNvPr>
          <p:cNvSpPr>
            <a:spLocks noGrp="1"/>
          </p:cNvSpPr>
          <p:nvPr>
            <p:ph idx="1"/>
          </p:nvPr>
        </p:nvSpPr>
        <p:spPr/>
        <p:txBody>
          <a:bodyPr>
            <a:normAutofit/>
          </a:bodyPr>
          <a:lstStyle/>
          <a:p>
            <a:r>
              <a:rPr lang="en-US" sz="2400" dirty="0">
                <a:solidFill>
                  <a:schemeClr val="bg1"/>
                </a:solidFill>
                <a:effectLst/>
                <a:latin typeface="Times New Roman" panose="02020603050405020304" pitchFamily="18" charset="0"/>
                <a:ea typeface="Times New Roman" panose="02020603050405020304" pitchFamily="18" charset="0"/>
              </a:rPr>
              <a:t>Ito's Lemma is a key component in the Ito Calculus, used to determine the derivative of a time-dependent function of a stochastic process.</a:t>
            </a:r>
            <a:endParaRPr lang="en-IN" sz="2400" dirty="0">
              <a:solidFill>
                <a:schemeClr val="bg1"/>
              </a:solidFill>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6C34E9BE-E862-60D7-CC81-BA6135426AFF}"/>
              </a:ext>
            </a:extLst>
          </p:cNvPr>
          <p:cNvPicPr>
            <a:picLocks noChangeAspect="1"/>
          </p:cNvPicPr>
          <p:nvPr/>
        </p:nvPicPr>
        <p:blipFill>
          <a:blip r:embed="rId2"/>
          <a:stretch>
            <a:fillRect/>
          </a:stretch>
        </p:blipFill>
        <p:spPr>
          <a:xfrm>
            <a:off x="3060595" y="3068051"/>
            <a:ext cx="5359970" cy="2358387"/>
          </a:xfrm>
          <a:prstGeom prst="rect">
            <a:avLst/>
          </a:prstGeom>
        </p:spPr>
      </p:pic>
    </p:spTree>
    <p:extLst>
      <p:ext uri="{BB962C8B-B14F-4D97-AF65-F5344CB8AC3E}">
        <p14:creationId xmlns:p14="http://schemas.microsoft.com/office/powerpoint/2010/main" val="14658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7E2C70-6DAF-9629-112C-658838C7948B}"/>
              </a:ext>
            </a:extLst>
          </p:cNvPr>
          <p:cNvSpPr/>
          <p:nvPr/>
        </p:nvSpPr>
        <p:spPr>
          <a:xfrm>
            <a:off x="0" y="0"/>
            <a:ext cx="12192000"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600">
              <a:solidFill>
                <a:schemeClr val="bg1"/>
              </a:solidFill>
            </a:endParaRPr>
          </a:p>
        </p:txBody>
      </p:sp>
      <p:sp>
        <p:nvSpPr>
          <p:cNvPr id="2" name="Title 1">
            <a:extLst>
              <a:ext uri="{FF2B5EF4-FFF2-40B4-BE49-F238E27FC236}">
                <a16:creationId xmlns:a16="http://schemas.microsoft.com/office/drawing/2014/main" id="{40BC4B57-1F31-A25C-106B-FCEB3EEE5F84}"/>
              </a:ext>
            </a:extLst>
          </p:cNvPr>
          <p:cNvSpPr>
            <a:spLocks noGrp="1"/>
          </p:cNvSpPr>
          <p:nvPr>
            <p:ph type="title"/>
          </p:nvPr>
        </p:nvSpPr>
        <p:spPr>
          <a:xfrm>
            <a:off x="160421" y="18255"/>
            <a:ext cx="10515600" cy="1325563"/>
          </a:xfrm>
        </p:spPr>
        <p:txBody>
          <a:bodyPr/>
          <a:lstStyle/>
          <a:p>
            <a:r>
              <a:rPr lang="en-IN" b="1" dirty="0">
                <a:solidFill>
                  <a:schemeClr val="bg1"/>
                </a:solidFill>
                <a:latin typeface="Bahnschrift Condensed" panose="020B0502040204020203" pitchFamily="34" charset="0"/>
              </a:rPr>
              <a:t>Explanation of Black Scholes Equation </a:t>
            </a:r>
          </a:p>
        </p:txBody>
      </p:sp>
      <p:sp>
        <p:nvSpPr>
          <p:cNvPr id="3" name="Content Placeholder 2">
            <a:extLst>
              <a:ext uri="{FF2B5EF4-FFF2-40B4-BE49-F238E27FC236}">
                <a16:creationId xmlns:a16="http://schemas.microsoft.com/office/drawing/2014/main" id="{177690F3-D136-90ED-21C3-170E65FD2497}"/>
              </a:ext>
            </a:extLst>
          </p:cNvPr>
          <p:cNvSpPr>
            <a:spLocks noGrp="1"/>
          </p:cNvSpPr>
          <p:nvPr>
            <p:ph idx="1"/>
          </p:nvPr>
        </p:nvSpPr>
        <p:spPr>
          <a:xfrm>
            <a:off x="838200" y="1454046"/>
            <a:ext cx="10515600" cy="4722917"/>
          </a:xfrm>
        </p:spPr>
        <p:txBody>
          <a:bodyPr/>
          <a:lstStyle/>
          <a:p>
            <a:pPr marL="0" indent="0">
              <a:buNone/>
            </a:pPr>
            <a:r>
              <a:rPr lang="en-IN" dirty="0">
                <a:solidFill>
                  <a:schemeClr val="bg1"/>
                </a:solidFill>
              </a:rPr>
              <a:t>Considering a general option value V(</a:t>
            </a:r>
            <a:r>
              <a:rPr lang="en-IN" dirty="0" err="1">
                <a:solidFill>
                  <a:schemeClr val="bg1"/>
                </a:solidFill>
              </a:rPr>
              <a:t>S,t</a:t>
            </a:r>
            <a:r>
              <a:rPr lang="en-IN" dirty="0">
                <a:solidFill>
                  <a:schemeClr val="bg1"/>
                </a:solidFill>
              </a:rPr>
              <a:t>). Therefore , from </a:t>
            </a:r>
            <a:r>
              <a:rPr lang="en-IN" dirty="0" err="1">
                <a:solidFill>
                  <a:schemeClr val="bg1"/>
                </a:solidFill>
              </a:rPr>
              <a:t>Talyor’s</a:t>
            </a:r>
            <a:r>
              <a:rPr lang="en-IN" dirty="0">
                <a:solidFill>
                  <a:schemeClr val="bg1"/>
                </a:solidFill>
              </a:rPr>
              <a:t> theorem we have the following expansion for V(</a:t>
            </a:r>
            <a:r>
              <a:rPr lang="en-IN" dirty="0" err="1">
                <a:solidFill>
                  <a:schemeClr val="bg1"/>
                </a:solidFill>
              </a:rPr>
              <a:t>S,t</a:t>
            </a:r>
            <a:r>
              <a:rPr lang="en-IN" dirty="0">
                <a:solidFill>
                  <a:schemeClr val="bg1"/>
                </a:solidFill>
              </a:rPr>
              <a:t>).</a:t>
            </a:r>
          </a:p>
          <a:p>
            <a:pPr marL="0" indent="0">
              <a:buNone/>
            </a:pPr>
            <a:endParaRPr lang="en-IN" dirty="0">
              <a:solidFill>
                <a:schemeClr val="bg1"/>
              </a:solidFill>
            </a:endParaRPr>
          </a:p>
          <a:p>
            <a:pPr marL="0" indent="0">
              <a:buNone/>
            </a:pPr>
            <a:endParaRPr lang="en-IN" dirty="0">
              <a:solidFill>
                <a:schemeClr val="bg1"/>
              </a:solidFill>
            </a:endParaRPr>
          </a:p>
          <a:p>
            <a:pPr marL="0" indent="0">
              <a:buNone/>
            </a:pPr>
            <a:endParaRPr lang="en-IN" dirty="0">
              <a:solidFill>
                <a:schemeClr val="bg1"/>
              </a:solidFill>
            </a:endParaRPr>
          </a:p>
          <a:p>
            <a:pPr marL="0" indent="0">
              <a:buNone/>
            </a:pPr>
            <a:r>
              <a:rPr lang="en-IN" dirty="0">
                <a:solidFill>
                  <a:schemeClr val="bg1"/>
                </a:solidFill>
              </a:rPr>
              <a:t>We substitute                                     in its discrete form , that is </a:t>
            </a:r>
          </a:p>
          <a:p>
            <a:pPr marL="0" indent="0">
              <a:buNone/>
            </a:pPr>
            <a:r>
              <a:rPr lang="en-IN" dirty="0">
                <a:solidFill>
                  <a:schemeClr val="bg1"/>
                </a:solidFill>
              </a:rPr>
              <a:t>                                  in the above equation , we get </a:t>
            </a:r>
          </a:p>
        </p:txBody>
      </p:sp>
      <p:pic>
        <p:nvPicPr>
          <p:cNvPr id="12" name="Picture 11">
            <a:extLst>
              <a:ext uri="{FF2B5EF4-FFF2-40B4-BE49-F238E27FC236}">
                <a16:creationId xmlns:a16="http://schemas.microsoft.com/office/drawing/2014/main" id="{56834236-6449-D94E-48B9-E78571AF9F44}"/>
              </a:ext>
            </a:extLst>
          </p:cNvPr>
          <p:cNvPicPr>
            <a:picLocks noChangeAspect="1"/>
          </p:cNvPicPr>
          <p:nvPr/>
        </p:nvPicPr>
        <p:blipFill>
          <a:blip r:embed="rId2"/>
          <a:stretch>
            <a:fillRect/>
          </a:stretch>
        </p:blipFill>
        <p:spPr>
          <a:xfrm>
            <a:off x="3097034" y="3891731"/>
            <a:ext cx="2722448" cy="396649"/>
          </a:xfrm>
          <a:prstGeom prst="rect">
            <a:avLst/>
          </a:prstGeom>
        </p:spPr>
      </p:pic>
      <p:pic>
        <p:nvPicPr>
          <p:cNvPr id="16" name="Picture 15">
            <a:extLst>
              <a:ext uri="{FF2B5EF4-FFF2-40B4-BE49-F238E27FC236}">
                <a16:creationId xmlns:a16="http://schemas.microsoft.com/office/drawing/2014/main" id="{1A670CB4-6FA8-E3CF-FAF4-DD4007DE36AE}"/>
              </a:ext>
            </a:extLst>
          </p:cNvPr>
          <p:cNvPicPr>
            <a:picLocks noChangeAspect="1"/>
          </p:cNvPicPr>
          <p:nvPr/>
        </p:nvPicPr>
        <p:blipFill>
          <a:blip r:embed="rId3"/>
          <a:stretch>
            <a:fillRect/>
          </a:stretch>
        </p:blipFill>
        <p:spPr>
          <a:xfrm>
            <a:off x="1811968" y="2423974"/>
            <a:ext cx="8015029" cy="1325563"/>
          </a:xfrm>
          <a:prstGeom prst="rect">
            <a:avLst/>
          </a:prstGeom>
        </p:spPr>
      </p:pic>
      <p:pic>
        <p:nvPicPr>
          <p:cNvPr id="18" name="Picture 17">
            <a:extLst>
              <a:ext uri="{FF2B5EF4-FFF2-40B4-BE49-F238E27FC236}">
                <a16:creationId xmlns:a16="http://schemas.microsoft.com/office/drawing/2014/main" id="{6DC75C33-F199-DE3B-43FA-AF4452F18441}"/>
              </a:ext>
            </a:extLst>
          </p:cNvPr>
          <p:cNvPicPr>
            <a:picLocks noChangeAspect="1"/>
          </p:cNvPicPr>
          <p:nvPr/>
        </p:nvPicPr>
        <p:blipFill>
          <a:blip r:embed="rId4"/>
          <a:stretch>
            <a:fillRect/>
          </a:stretch>
        </p:blipFill>
        <p:spPr>
          <a:xfrm>
            <a:off x="838200" y="4276953"/>
            <a:ext cx="2788164" cy="561505"/>
          </a:xfrm>
          <a:prstGeom prst="rect">
            <a:avLst/>
          </a:prstGeom>
        </p:spPr>
      </p:pic>
      <p:pic>
        <p:nvPicPr>
          <p:cNvPr id="20" name="Picture 19">
            <a:extLst>
              <a:ext uri="{FF2B5EF4-FFF2-40B4-BE49-F238E27FC236}">
                <a16:creationId xmlns:a16="http://schemas.microsoft.com/office/drawing/2014/main" id="{AE97E7A6-1C58-5642-A655-8BD6A32C49DA}"/>
              </a:ext>
            </a:extLst>
          </p:cNvPr>
          <p:cNvPicPr>
            <a:picLocks noChangeAspect="1"/>
          </p:cNvPicPr>
          <p:nvPr/>
        </p:nvPicPr>
        <p:blipFill>
          <a:blip r:embed="rId5"/>
          <a:stretch>
            <a:fillRect/>
          </a:stretch>
        </p:blipFill>
        <p:spPr>
          <a:xfrm>
            <a:off x="160421" y="4974096"/>
            <a:ext cx="12031579" cy="953283"/>
          </a:xfrm>
          <a:prstGeom prst="rect">
            <a:avLst/>
          </a:prstGeom>
        </p:spPr>
      </p:pic>
    </p:spTree>
    <p:extLst>
      <p:ext uri="{BB962C8B-B14F-4D97-AF65-F5344CB8AC3E}">
        <p14:creationId xmlns:p14="http://schemas.microsoft.com/office/powerpoint/2010/main" val="239277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A572D3-21B1-57BA-5C72-16F990D76008}"/>
              </a:ext>
            </a:extLst>
          </p:cNvPr>
          <p:cNvSpPr/>
          <p:nvPr/>
        </p:nvSpPr>
        <p:spPr>
          <a:xfrm>
            <a:off x="4011" y="0"/>
            <a:ext cx="12192000" cy="685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4024D8A0-A776-653F-4F6A-FD89610767B0}"/>
              </a:ext>
            </a:extLst>
          </p:cNvPr>
          <p:cNvSpPr>
            <a:spLocks noGrp="1"/>
          </p:cNvSpPr>
          <p:nvPr>
            <p:ph idx="1"/>
          </p:nvPr>
        </p:nvSpPr>
        <p:spPr>
          <a:xfrm>
            <a:off x="160421" y="433137"/>
            <a:ext cx="11839074" cy="6128084"/>
          </a:xfrm>
        </p:spPr>
        <p:txBody>
          <a:bodyPr/>
          <a:lstStyle/>
          <a:p>
            <a:r>
              <a:rPr lang="en-IN" dirty="0">
                <a:solidFill>
                  <a:schemeClr val="bg1"/>
                </a:solidFill>
              </a:rPr>
              <a:t>After , cancelling all insignificant terms in the last equation , we get </a:t>
            </a:r>
          </a:p>
          <a:p>
            <a:endParaRPr lang="en-IN" dirty="0">
              <a:solidFill>
                <a:schemeClr val="bg1"/>
              </a:solidFill>
            </a:endParaRPr>
          </a:p>
          <a:p>
            <a:endParaRPr lang="en-IN" dirty="0">
              <a:solidFill>
                <a:schemeClr val="bg1"/>
              </a:solidFill>
            </a:endParaRPr>
          </a:p>
          <a:p>
            <a:r>
              <a:rPr lang="en-IN" dirty="0">
                <a:solidFill>
                  <a:schemeClr val="bg1"/>
                </a:solidFill>
              </a:rPr>
              <a:t>Therefore by taking the limits                                            the above equation can be written in the following form :</a:t>
            </a:r>
          </a:p>
          <a:p>
            <a:endParaRPr lang="en-IN" dirty="0">
              <a:solidFill>
                <a:schemeClr val="bg1"/>
              </a:solidFill>
            </a:endParaRPr>
          </a:p>
          <a:p>
            <a:endParaRPr lang="en-IN" dirty="0">
              <a:solidFill>
                <a:schemeClr val="bg1"/>
              </a:solidFill>
            </a:endParaRPr>
          </a:p>
          <a:p>
            <a:pPr marL="0" indent="0">
              <a:buNone/>
            </a:pPr>
            <a:r>
              <a:rPr lang="en-IN" dirty="0">
                <a:solidFill>
                  <a:schemeClr val="bg1"/>
                </a:solidFill>
              </a:rPr>
              <a:t>By using the stochastic (unpredictable) differential equation and Ito’s lemma </a:t>
            </a:r>
          </a:p>
          <a:p>
            <a:pPr marL="0" indent="0">
              <a:buNone/>
            </a:pPr>
            <a:r>
              <a:rPr lang="en-IN" dirty="0">
                <a:solidFill>
                  <a:schemeClr val="bg1"/>
                </a:solidFill>
              </a:rPr>
              <a:t>We have  </a:t>
            </a:r>
          </a:p>
        </p:txBody>
      </p:sp>
      <p:pic>
        <p:nvPicPr>
          <p:cNvPr id="6" name="Picture 5">
            <a:extLst>
              <a:ext uri="{FF2B5EF4-FFF2-40B4-BE49-F238E27FC236}">
                <a16:creationId xmlns:a16="http://schemas.microsoft.com/office/drawing/2014/main" id="{C1B5AC67-EF36-0B42-4B1C-C33C08F6FD8A}"/>
              </a:ext>
            </a:extLst>
          </p:cNvPr>
          <p:cNvPicPr>
            <a:picLocks noChangeAspect="1"/>
          </p:cNvPicPr>
          <p:nvPr/>
        </p:nvPicPr>
        <p:blipFill>
          <a:blip r:embed="rId2"/>
          <a:stretch>
            <a:fillRect/>
          </a:stretch>
        </p:blipFill>
        <p:spPr>
          <a:xfrm>
            <a:off x="619270" y="850611"/>
            <a:ext cx="9952477" cy="1141781"/>
          </a:xfrm>
          <a:prstGeom prst="rect">
            <a:avLst/>
          </a:prstGeom>
        </p:spPr>
      </p:pic>
      <p:pic>
        <p:nvPicPr>
          <p:cNvPr id="8" name="Picture 7">
            <a:extLst>
              <a:ext uri="{FF2B5EF4-FFF2-40B4-BE49-F238E27FC236}">
                <a16:creationId xmlns:a16="http://schemas.microsoft.com/office/drawing/2014/main" id="{1A480DB2-81DB-D3DB-6835-F7F691020B20}"/>
              </a:ext>
            </a:extLst>
          </p:cNvPr>
          <p:cNvPicPr>
            <a:picLocks noChangeAspect="1"/>
          </p:cNvPicPr>
          <p:nvPr/>
        </p:nvPicPr>
        <p:blipFill>
          <a:blip r:embed="rId3"/>
          <a:stretch>
            <a:fillRect/>
          </a:stretch>
        </p:blipFill>
        <p:spPr>
          <a:xfrm>
            <a:off x="4776464" y="1992392"/>
            <a:ext cx="3459273" cy="534614"/>
          </a:xfrm>
          <a:prstGeom prst="rect">
            <a:avLst/>
          </a:prstGeom>
        </p:spPr>
      </p:pic>
      <p:pic>
        <p:nvPicPr>
          <p:cNvPr id="12" name="Picture 11">
            <a:extLst>
              <a:ext uri="{FF2B5EF4-FFF2-40B4-BE49-F238E27FC236}">
                <a16:creationId xmlns:a16="http://schemas.microsoft.com/office/drawing/2014/main" id="{7BE78A4F-9979-DCED-DE11-42837D017AB4}"/>
              </a:ext>
            </a:extLst>
          </p:cNvPr>
          <p:cNvPicPr>
            <a:picLocks noChangeAspect="1"/>
          </p:cNvPicPr>
          <p:nvPr/>
        </p:nvPicPr>
        <p:blipFill>
          <a:blip r:embed="rId4"/>
          <a:stretch>
            <a:fillRect/>
          </a:stretch>
        </p:blipFill>
        <p:spPr>
          <a:xfrm>
            <a:off x="1462952" y="2838782"/>
            <a:ext cx="8265112" cy="840823"/>
          </a:xfrm>
          <a:prstGeom prst="rect">
            <a:avLst/>
          </a:prstGeom>
        </p:spPr>
      </p:pic>
      <p:pic>
        <p:nvPicPr>
          <p:cNvPr id="16" name="Picture 15">
            <a:extLst>
              <a:ext uri="{FF2B5EF4-FFF2-40B4-BE49-F238E27FC236}">
                <a16:creationId xmlns:a16="http://schemas.microsoft.com/office/drawing/2014/main" id="{74862A42-0A7B-B542-E427-3AF8BBA9469F}"/>
              </a:ext>
            </a:extLst>
          </p:cNvPr>
          <p:cNvPicPr>
            <a:picLocks noChangeAspect="1"/>
          </p:cNvPicPr>
          <p:nvPr/>
        </p:nvPicPr>
        <p:blipFill>
          <a:blip r:embed="rId5"/>
          <a:stretch>
            <a:fillRect/>
          </a:stretch>
        </p:blipFill>
        <p:spPr>
          <a:xfrm>
            <a:off x="4504767" y="4726817"/>
            <a:ext cx="2265001" cy="890901"/>
          </a:xfrm>
          <a:prstGeom prst="rect">
            <a:avLst/>
          </a:prstGeom>
        </p:spPr>
      </p:pic>
    </p:spTree>
    <p:extLst>
      <p:ext uri="{BB962C8B-B14F-4D97-AF65-F5344CB8AC3E}">
        <p14:creationId xmlns:p14="http://schemas.microsoft.com/office/powerpoint/2010/main" val="1822736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A572D3-21B1-57BA-5C72-16F990D76008}"/>
              </a:ext>
            </a:extLst>
          </p:cNvPr>
          <p:cNvSpPr/>
          <p:nvPr/>
        </p:nvSpPr>
        <p:spPr>
          <a:xfrm>
            <a:off x="0" y="0"/>
            <a:ext cx="12192000" cy="685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00" dirty="0"/>
          </a:p>
          <a:p>
            <a:pPr algn="ctr"/>
            <a:endParaRPr lang="en-IN" sz="2800" dirty="0"/>
          </a:p>
          <a:p>
            <a:r>
              <a:rPr lang="en-IN" sz="2800" dirty="0"/>
              <a:t>On rearranging the above terms we get </a:t>
            </a:r>
          </a:p>
        </p:txBody>
      </p:sp>
      <p:sp>
        <p:nvSpPr>
          <p:cNvPr id="3" name="Content Placeholder 2">
            <a:extLst>
              <a:ext uri="{FF2B5EF4-FFF2-40B4-BE49-F238E27FC236}">
                <a16:creationId xmlns:a16="http://schemas.microsoft.com/office/drawing/2014/main" id="{4024D8A0-A776-653F-4F6A-FD89610767B0}"/>
              </a:ext>
            </a:extLst>
          </p:cNvPr>
          <p:cNvSpPr>
            <a:spLocks noGrp="1"/>
          </p:cNvSpPr>
          <p:nvPr>
            <p:ph idx="1"/>
          </p:nvPr>
        </p:nvSpPr>
        <p:spPr>
          <a:xfrm>
            <a:off x="0" y="1"/>
            <a:ext cx="12192000" cy="6858000"/>
          </a:xfrm>
        </p:spPr>
        <p:txBody>
          <a:bodyPr/>
          <a:lstStyle/>
          <a:p>
            <a:endParaRPr lang="en-IN" dirty="0">
              <a:solidFill>
                <a:schemeClr val="bg1"/>
              </a:solidFill>
            </a:endParaRPr>
          </a:p>
          <a:p>
            <a:endParaRPr lang="en-IN" dirty="0">
              <a:solidFill>
                <a:schemeClr val="bg1"/>
              </a:solidFill>
            </a:endParaRPr>
          </a:p>
          <a:p>
            <a:r>
              <a:rPr lang="en-IN" dirty="0">
                <a:solidFill>
                  <a:schemeClr val="bg1"/>
                </a:solidFill>
              </a:rPr>
              <a:t>Therefore by applying the Ito’s lemma and assuming that                  as               </a:t>
            </a:r>
          </a:p>
          <a:p>
            <a:pPr marL="0" indent="0">
              <a:buNone/>
            </a:pPr>
            <a:r>
              <a:rPr lang="en-IN" dirty="0">
                <a:solidFill>
                  <a:schemeClr val="bg1"/>
                </a:solidFill>
              </a:rPr>
              <a:t>  then we get, </a:t>
            </a:r>
          </a:p>
          <a:p>
            <a:pPr marL="0" indent="0">
              <a:buNone/>
            </a:pPr>
            <a:endParaRPr lang="en-IN" dirty="0">
              <a:solidFill>
                <a:schemeClr val="bg1"/>
              </a:solidFill>
            </a:endParaRPr>
          </a:p>
          <a:p>
            <a:pPr marL="0" indent="0">
              <a:buNone/>
            </a:pPr>
            <a:endParaRPr lang="en-IN" dirty="0">
              <a:solidFill>
                <a:schemeClr val="bg1"/>
              </a:solidFill>
            </a:endParaRPr>
          </a:p>
        </p:txBody>
      </p:sp>
      <p:pic>
        <p:nvPicPr>
          <p:cNvPr id="8" name="Picture 7">
            <a:extLst>
              <a:ext uri="{FF2B5EF4-FFF2-40B4-BE49-F238E27FC236}">
                <a16:creationId xmlns:a16="http://schemas.microsoft.com/office/drawing/2014/main" id="{1BC079EE-0E7A-E4B7-B3CC-802A2B354517}"/>
              </a:ext>
            </a:extLst>
          </p:cNvPr>
          <p:cNvPicPr>
            <a:picLocks noChangeAspect="1"/>
          </p:cNvPicPr>
          <p:nvPr/>
        </p:nvPicPr>
        <p:blipFill>
          <a:blip r:embed="rId2"/>
          <a:stretch>
            <a:fillRect/>
          </a:stretch>
        </p:blipFill>
        <p:spPr>
          <a:xfrm>
            <a:off x="321872" y="0"/>
            <a:ext cx="10712830" cy="794298"/>
          </a:xfrm>
          <a:prstGeom prst="rect">
            <a:avLst/>
          </a:prstGeom>
        </p:spPr>
      </p:pic>
      <p:pic>
        <p:nvPicPr>
          <p:cNvPr id="12" name="Picture 11">
            <a:extLst>
              <a:ext uri="{FF2B5EF4-FFF2-40B4-BE49-F238E27FC236}">
                <a16:creationId xmlns:a16="http://schemas.microsoft.com/office/drawing/2014/main" id="{76F2D61E-8CAA-3AFB-A293-60A1395D2F22}"/>
              </a:ext>
            </a:extLst>
          </p:cNvPr>
          <p:cNvPicPr>
            <a:picLocks noChangeAspect="1"/>
          </p:cNvPicPr>
          <p:nvPr/>
        </p:nvPicPr>
        <p:blipFill>
          <a:blip r:embed="rId3"/>
          <a:stretch>
            <a:fillRect/>
          </a:stretch>
        </p:blipFill>
        <p:spPr>
          <a:xfrm>
            <a:off x="8587111" y="937448"/>
            <a:ext cx="1238795" cy="522383"/>
          </a:xfrm>
          <a:prstGeom prst="rect">
            <a:avLst/>
          </a:prstGeom>
        </p:spPr>
      </p:pic>
      <p:pic>
        <p:nvPicPr>
          <p:cNvPr id="16" name="Picture 15">
            <a:extLst>
              <a:ext uri="{FF2B5EF4-FFF2-40B4-BE49-F238E27FC236}">
                <a16:creationId xmlns:a16="http://schemas.microsoft.com/office/drawing/2014/main" id="{B78182D4-0AFD-FA48-927D-BF244BBFBC0B}"/>
              </a:ext>
            </a:extLst>
          </p:cNvPr>
          <p:cNvPicPr>
            <a:picLocks noChangeAspect="1"/>
          </p:cNvPicPr>
          <p:nvPr/>
        </p:nvPicPr>
        <p:blipFill>
          <a:blip r:embed="rId4"/>
          <a:stretch>
            <a:fillRect/>
          </a:stretch>
        </p:blipFill>
        <p:spPr>
          <a:xfrm>
            <a:off x="10294200" y="1074820"/>
            <a:ext cx="1149369" cy="348915"/>
          </a:xfrm>
          <a:prstGeom prst="rect">
            <a:avLst/>
          </a:prstGeom>
        </p:spPr>
      </p:pic>
      <p:pic>
        <p:nvPicPr>
          <p:cNvPr id="22" name="Picture 21">
            <a:extLst>
              <a:ext uri="{FF2B5EF4-FFF2-40B4-BE49-F238E27FC236}">
                <a16:creationId xmlns:a16="http://schemas.microsoft.com/office/drawing/2014/main" id="{877A1904-ED83-A936-97F0-4A1D1FA31A1A}"/>
              </a:ext>
            </a:extLst>
          </p:cNvPr>
          <p:cNvPicPr>
            <a:picLocks noChangeAspect="1"/>
          </p:cNvPicPr>
          <p:nvPr/>
        </p:nvPicPr>
        <p:blipFill>
          <a:blip r:embed="rId5"/>
          <a:stretch>
            <a:fillRect/>
          </a:stretch>
        </p:blipFill>
        <p:spPr>
          <a:xfrm>
            <a:off x="3831414" y="1691427"/>
            <a:ext cx="2264586" cy="624098"/>
          </a:xfrm>
          <a:prstGeom prst="rect">
            <a:avLst/>
          </a:prstGeom>
        </p:spPr>
      </p:pic>
      <p:pic>
        <p:nvPicPr>
          <p:cNvPr id="24" name="Picture 23">
            <a:extLst>
              <a:ext uri="{FF2B5EF4-FFF2-40B4-BE49-F238E27FC236}">
                <a16:creationId xmlns:a16="http://schemas.microsoft.com/office/drawing/2014/main" id="{848433D6-69AF-B8FE-3B54-356E6F76D877}"/>
              </a:ext>
            </a:extLst>
          </p:cNvPr>
          <p:cNvPicPr>
            <a:picLocks noChangeAspect="1"/>
          </p:cNvPicPr>
          <p:nvPr/>
        </p:nvPicPr>
        <p:blipFill>
          <a:blip r:embed="rId6"/>
          <a:stretch>
            <a:fillRect/>
          </a:stretch>
        </p:blipFill>
        <p:spPr>
          <a:xfrm>
            <a:off x="1237616" y="2315525"/>
            <a:ext cx="8588290" cy="1373395"/>
          </a:xfrm>
          <a:prstGeom prst="rect">
            <a:avLst/>
          </a:prstGeom>
        </p:spPr>
      </p:pic>
      <p:pic>
        <p:nvPicPr>
          <p:cNvPr id="28" name="Picture 27">
            <a:extLst>
              <a:ext uri="{FF2B5EF4-FFF2-40B4-BE49-F238E27FC236}">
                <a16:creationId xmlns:a16="http://schemas.microsoft.com/office/drawing/2014/main" id="{CE2B29B8-AF5C-B465-D689-B3F8D2F0B169}"/>
              </a:ext>
            </a:extLst>
          </p:cNvPr>
          <p:cNvPicPr>
            <a:picLocks noChangeAspect="1"/>
          </p:cNvPicPr>
          <p:nvPr/>
        </p:nvPicPr>
        <p:blipFill>
          <a:blip r:embed="rId7"/>
          <a:stretch>
            <a:fillRect/>
          </a:stretch>
        </p:blipFill>
        <p:spPr>
          <a:xfrm>
            <a:off x="1399542" y="4301674"/>
            <a:ext cx="8264438" cy="1269866"/>
          </a:xfrm>
          <a:prstGeom prst="rect">
            <a:avLst/>
          </a:prstGeom>
        </p:spPr>
      </p:pic>
    </p:spTree>
    <p:extLst>
      <p:ext uri="{BB962C8B-B14F-4D97-AF65-F5344CB8AC3E}">
        <p14:creationId xmlns:p14="http://schemas.microsoft.com/office/powerpoint/2010/main" val="4131996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A572D3-21B1-57BA-5C72-16F990D76008}"/>
              </a:ext>
            </a:extLst>
          </p:cNvPr>
          <p:cNvSpPr/>
          <p:nvPr/>
        </p:nvSpPr>
        <p:spPr>
          <a:xfrm>
            <a:off x="0" y="0"/>
            <a:ext cx="12192000" cy="685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4024D8A0-A776-653F-4F6A-FD89610767B0}"/>
              </a:ext>
            </a:extLst>
          </p:cNvPr>
          <p:cNvSpPr>
            <a:spLocks noGrp="1"/>
          </p:cNvSpPr>
          <p:nvPr>
            <p:ph idx="1"/>
          </p:nvPr>
        </p:nvSpPr>
        <p:spPr>
          <a:xfrm>
            <a:off x="128337" y="268759"/>
            <a:ext cx="12063663" cy="6304548"/>
          </a:xfrm>
        </p:spPr>
        <p:txBody>
          <a:bodyPr/>
          <a:lstStyle/>
          <a:p>
            <a:pPr marL="0" indent="0">
              <a:buNone/>
            </a:pPr>
            <a:r>
              <a:rPr lang="en-IN" dirty="0">
                <a:solidFill>
                  <a:schemeClr val="bg1"/>
                </a:solidFill>
              </a:rPr>
              <a:t>The value of portfolio (     ) is </a:t>
            </a:r>
          </a:p>
          <a:p>
            <a:pPr marL="0" indent="0">
              <a:buNone/>
            </a:pPr>
            <a:endParaRPr lang="en-IN" dirty="0">
              <a:solidFill>
                <a:schemeClr val="bg1"/>
              </a:solidFill>
            </a:endParaRPr>
          </a:p>
          <a:p>
            <a:pPr marL="0" indent="0">
              <a:buNone/>
            </a:pPr>
            <a:endParaRPr lang="en-IN" dirty="0">
              <a:solidFill>
                <a:schemeClr val="bg1"/>
              </a:solidFill>
            </a:endParaRPr>
          </a:p>
          <a:p>
            <a:pPr marL="0" indent="0">
              <a:buNone/>
            </a:pPr>
            <a:r>
              <a:rPr lang="en-IN" dirty="0">
                <a:solidFill>
                  <a:schemeClr val="bg1"/>
                </a:solidFill>
              </a:rPr>
              <a:t>The change in the portfolio is</a:t>
            </a:r>
          </a:p>
          <a:p>
            <a:pPr marL="0" indent="0">
              <a:buNone/>
            </a:pPr>
            <a:endParaRPr lang="en-IN" dirty="0">
              <a:solidFill>
                <a:schemeClr val="bg1"/>
              </a:solidFill>
            </a:endParaRPr>
          </a:p>
          <a:p>
            <a:pPr marL="0" indent="0">
              <a:buNone/>
            </a:pPr>
            <a:endParaRPr lang="en-IN" dirty="0">
              <a:solidFill>
                <a:schemeClr val="bg1"/>
              </a:solidFill>
            </a:endParaRPr>
          </a:p>
          <a:p>
            <a:pPr marL="0" indent="0">
              <a:buNone/>
            </a:pPr>
            <a:r>
              <a:rPr lang="en-IN" dirty="0">
                <a:solidFill>
                  <a:schemeClr val="bg1"/>
                </a:solidFill>
              </a:rPr>
              <a:t>On combining all the previous equations we get  </a:t>
            </a:r>
          </a:p>
          <a:p>
            <a:pPr marL="0" indent="0">
              <a:buNone/>
            </a:pPr>
            <a:endParaRPr lang="en-IN" dirty="0">
              <a:solidFill>
                <a:schemeClr val="bg1"/>
              </a:solidFill>
            </a:endParaRPr>
          </a:p>
        </p:txBody>
      </p:sp>
      <p:pic>
        <p:nvPicPr>
          <p:cNvPr id="8" name="Picture 7">
            <a:extLst>
              <a:ext uri="{FF2B5EF4-FFF2-40B4-BE49-F238E27FC236}">
                <a16:creationId xmlns:a16="http://schemas.microsoft.com/office/drawing/2014/main" id="{BFA99AE9-3EEB-3D32-58EF-114C50BA5176}"/>
              </a:ext>
            </a:extLst>
          </p:cNvPr>
          <p:cNvPicPr>
            <a:picLocks noChangeAspect="1"/>
          </p:cNvPicPr>
          <p:nvPr/>
        </p:nvPicPr>
        <p:blipFill>
          <a:blip r:embed="rId2"/>
          <a:stretch>
            <a:fillRect/>
          </a:stretch>
        </p:blipFill>
        <p:spPr>
          <a:xfrm>
            <a:off x="4028792" y="725960"/>
            <a:ext cx="2683191" cy="807330"/>
          </a:xfrm>
          <a:prstGeom prst="rect">
            <a:avLst/>
          </a:prstGeom>
        </p:spPr>
      </p:pic>
      <p:pic>
        <p:nvPicPr>
          <p:cNvPr id="10" name="Picture 9">
            <a:extLst>
              <a:ext uri="{FF2B5EF4-FFF2-40B4-BE49-F238E27FC236}">
                <a16:creationId xmlns:a16="http://schemas.microsoft.com/office/drawing/2014/main" id="{7B853C50-DA49-BE1B-B22F-C8D834535AB4}"/>
              </a:ext>
            </a:extLst>
          </p:cNvPr>
          <p:cNvPicPr>
            <a:picLocks noChangeAspect="1"/>
          </p:cNvPicPr>
          <p:nvPr/>
        </p:nvPicPr>
        <p:blipFill>
          <a:blip r:embed="rId3"/>
          <a:stretch>
            <a:fillRect/>
          </a:stretch>
        </p:blipFill>
        <p:spPr>
          <a:xfrm>
            <a:off x="3509619" y="284693"/>
            <a:ext cx="390836" cy="441267"/>
          </a:xfrm>
          <a:prstGeom prst="rect">
            <a:avLst/>
          </a:prstGeom>
        </p:spPr>
      </p:pic>
      <p:pic>
        <p:nvPicPr>
          <p:cNvPr id="14" name="Picture 13">
            <a:extLst>
              <a:ext uri="{FF2B5EF4-FFF2-40B4-BE49-F238E27FC236}">
                <a16:creationId xmlns:a16="http://schemas.microsoft.com/office/drawing/2014/main" id="{B522225E-2D85-E03B-F2C6-0D638D4A4331}"/>
              </a:ext>
            </a:extLst>
          </p:cNvPr>
          <p:cNvPicPr>
            <a:picLocks noChangeAspect="1"/>
          </p:cNvPicPr>
          <p:nvPr/>
        </p:nvPicPr>
        <p:blipFill>
          <a:blip r:embed="rId4"/>
          <a:stretch>
            <a:fillRect/>
          </a:stretch>
        </p:blipFill>
        <p:spPr>
          <a:xfrm>
            <a:off x="3799364" y="2149029"/>
            <a:ext cx="3142046" cy="807330"/>
          </a:xfrm>
          <a:prstGeom prst="rect">
            <a:avLst/>
          </a:prstGeom>
        </p:spPr>
      </p:pic>
      <p:pic>
        <p:nvPicPr>
          <p:cNvPr id="16" name="Picture 15">
            <a:extLst>
              <a:ext uri="{FF2B5EF4-FFF2-40B4-BE49-F238E27FC236}">
                <a16:creationId xmlns:a16="http://schemas.microsoft.com/office/drawing/2014/main" id="{1D39438A-3A6C-D789-203A-E40D4492DF65}"/>
              </a:ext>
            </a:extLst>
          </p:cNvPr>
          <p:cNvPicPr>
            <a:picLocks noChangeAspect="1"/>
          </p:cNvPicPr>
          <p:nvPr/>
        </p:nvPicPr>
        <p:blipFill>
          <a:blip r:embed="rId5"/>
          <a:stretch>
            <a:fillRect/>
          </a:stretch>
        </p:blipFill>
        <p:spPr>
          <a:xfrm>
            <a:off x="128337" y="3821365"/>
            <a:ext cx="11309684" cy="1562112"/>
          </a:xfrm>
          <a:prstGeom prst="rect">
            <a:avLst/>
          </a:prstGeom>
        </p:spPr>
      </p:pic>
    </p:spTree>
    <p:extLst>
      <p:ext uri="{BB962C8B-B14F-4D97-AF65-F5344CB8AC3E}">
        <p14:creationId xmlns:p14="http://schemas.microsoft.com/office/powerpoint/2010/main" val="316687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A572D3-21B1-57BA-5C72-16F990D76008}"/>
              </a:ext>
            </a:extLst>
          </p:cNvPr>
          <p:cNvSpPr/>
          <p:nvPr/>
        </p:nvSpPr>
        <p:spPr>
          <a:xfrm>
            <a:off x="0" y="0"/>
            <a:ext cx="12192000" cy="685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4024D8A0-A776-653F-4F6A-FD89610767B0}"/>
              </a:ext>
            </a:extLst>
          </p:cNvPr>
          <p:cNvSpPr>
            <a:spLocks noGrp="1"/>
          </p:cNvSpPr>
          <p:nvPr>
            <p:ph idx="1"/>
          </p:nvPr>
        </p:nvSpPr>
        <p:spPr>
          <a:xfrm>
            <a:off x="128337" y="256674"/>
            <a:ext cx="11919284" cy="6448926"/>
          </a:xfrm>
        </p:spPr>
        <p:txBody>
          <a:bodyPr/>
          <a:lstStyle/>
          <a:p>
            <a:pPr marL="0" indent="0">
              <a:buNone/>
            </a:pPr>
            <a:r>
              <a:rPr lang="en-IN" dirty="0">
                <a:solidFill>
                  <a:schemeClr val="bg1"/>
                </a:solidFill>
              </a:rPr>
              <a:t>To eliminate the main contribution of randomness , we choose</a:t>
            </a:r>
          </a:p>
          <a:p>
            <a:pPr marL="0" indent="0">
              <a:buNone/>
            </a:pPr>
            <a:endParaRPr lang="en-IN" dirty="0">
              <a:solidFill>
                <a:schemeClr val="bg1"/>
              </a:solidFill>
            </a:endParaRPr>
          </a:p>
          <a:p>
            <a:pPr marL="0" indent="0">
              <a:buNone/>
            </a:pPr>
            <a:endParaRPr lang="en-IN" dirty="0">
              <a:solidFill>
                <a:schemeClr val="bg1"/>
              </a:solidFill>
            </a:endParaRPr>
          </a:p>
          <a:p>
            <a:pPr marL="0" indent="0">
              <a:buNone/>
            </a:pPr>
            <a:r>
              <a:rPr lang="en-IN" dirty="0">
                <a:solidFill>
                  <a:schemeClr val="bg1"/>
                </a:solidFill>
              </a:rPr>
              <a:t>On substituting the value into the previous equation we get  </a:t>
            </a:r>
          </a:p>
          <a:p>
            <a:pPr marL="0" indent="0">
              <a:buNone/>
            </a:pPr>
            <a:endParaRPr lang="en-IN" dirty="0">
              <a:solidFill>
                <a:schemeClr val="bg1"/>
              </a:solidFill>
            </a:endParaRPr>
          </a:p>
          <a:p>
            <a:pPr marL="0" indent="0">
              <a:buNone/>
            </a:pPr>
            <a:endParaRPr lang="en-IN" dirty="0">
              <a:solidFill>
                <a:schemeClr val="bg1"/>
              </a:solidFill>
            </a:endParaRPr>
          </a:p>
          <a:p>
            <a:pPr marL="0" indent="0">
              <a:buNone/>
            </a:pPr>
            <a:endParaRPr lang="en-IN" dirty="0">
              <a:solidFill>
                <a:schemeClr val="bg1"/>
              </a:solidFill>
            </a:endParaRPr>
          </a:p>
          <a:p>
            <a:pPr marL="0" indent="0">
              <a:buNone/>
            </a:pPr>
            <a:r>
              <a:rPr lang="en-IN" dirty="0">
                <a:solidFill>
                  <a:schemeClr val="bg1"/>
                </a:solidFill>
              </a:rPr>
              <a:t>Finally after substituting the value of      and dividing it by </a:t>
            </a:r>
            <a:r>
              <a:rPr lang="en-IN" dirty="0" err="1">
                <a:solidFill>
                  <a:schemeClr val="bg1"/>
                </a:solidFill>
              </a:rPr>
              <a:t>by</a:t>
            </a:r>
            <a:r>
              <a:rPr lang="en-IN" dirty="0">
                <a:solidFill>
                  <a:schemeClr val="bg1"/>
                </a:solidFill>
              </a:rPr>
              <a:t> dt , we get the equation. </a:t>
            </a:r>
          </a:p>
        </p:txBody>
      </p:sp>
      <p:pic>
        <p:nvPicPr>
          <p:cNvPr id="6" name="Picture 5">
            <a:extLst>
              <a:ext uri="{FF2B5EF4-FFF2-40B4-BE49-F238E27FC236}">
                <a16:creationId xmlns:a16="http://schemas.microsoft.com/office/drawing/2014/main" id="{88D62792-C505-7C3E-4274-612936A7E61D}"/>
              </a:ext>
            </a:extLst>
          </p:cNvPr>
          <p:cNvPicPr>
            <a:picLocks noChangeAspect="1"/>
          </p:cNvPicPr>
          <p:nvPr/>
        </p:nvPicPr>
        <p:blipFill>
          <a:blip r:embed="rId2"/>
          <a:stretch>
            <a:fillRect/>
          </a:stretch>
        </p:blipFill>
        <p:spPr>
          <a:xfrm>
            <a:off x="4672837" y="667328"/>
            <a:ext cx="1423163" cy="1165965"/>
          </a:xfrm>
          <a:prstGeom prst="rect">
            <a:avLst/>
          </a:prstGeom>
        </p:spPr>
      </p:pic>
      <p:pic>
        <p:nvPicPr>
          <p:cNvPr id="8" name="Picture 7">
            <a:extLst>
              <a:ext uri="{FF2B5EF4-FFF2-40B4-BE49-F238E27FC236}">
                <a16:creationId xmlns:a16="http://schemas.microsoft.com/office/drawing/2014/main" id="{2249DAE8-48CE-9CBC-6260-C2C67E0A0A1A}"/>
              </a:ext>
            </a:extLst>
          </p:cNvPr>
          <p:cNvPicPr>
            <a:picLocks noChangeAspect="1"/>
          </p:cNvPicPr>
          <p:nvPr/>
        </p:nvPicPr>
        <p:blipFill>
          <a:blip r:embed="rId3"/>
          <a:stretch>
            <a:fillRect/>
          </a:stretch>
        </p:blipFill>
        <p:spPr>
          <a:xfrm>
            <a:off x="2916547" y="2243947"/>
            <a:ext cx="5827115" cy="1308859"/>
          </a:xfrm>
          <a:prstGeom prst="rect">
            <a:avLst/>
          </a:prstGeom>
        </p:spPr>
      </p:pic>
      <p:pic>
        <p:nvPicPr>
          <p:cNvPr id="10" name="Picture 9">
            <a:extLst>
              <a:ext uri="{FF2B5EF4-FFF2-40B4-BE49-F238E27FC236}">
                <a16:creationId xmlns:a16="http://schemas.microsoft.com/office/drawing/2014/main" id="{BD20BEAE-0629-00CB-C18C-35C01092AD58}"/>
              </a:ext>
            </a:extLst>
          </p:cNvPr>
          <p:cNvPicPr>
            <a:picLocks noChangeAspect="1"/>
          </p:cNvPicPr>
          <p:nvPr/>
        </p:nvPicPr>
        <p:blipFill>
          <a:blip r:embed="rId4"/>
          <a:stretch>
            <a:fillRect/>
          </a:stretch>
        </p:blipFill>
        <p:spPr>
          <a:xfrm>
            <a:off x="2916547" y="4945884"/>
            <a:ext cx="5711366" cy="1188389"/>
          </a:xfrm>
          <a:prstGeom prst="rect">
            <a:avLst/>
          </a:prstGeom>
        </p:spPr>
      </p:pic>
      <p:pic>
        <p:nvPicPr>
          <p:cNvPr id="12" name="Picture 11">
            <a:extLst>
              <a:ext uri="{FF2B5EF4-FFF2-40B4-BE49-F238E27FC236}">
                <a16:creationId xmlns:a16="http://schemas.microsoft.com/office/drawing/2014/main" id="{3258175F-D1A9-8359-0E7D-B253A5712A8A}"/>
              </a:ext>
            </a:extLst>
          </p:cNvPr>
          <p:cNvPicPr>
            <a:picLocks noChangeAspect="1"/>
          </p:cNvPicPr>
          <p:nvPr/>
        </p:nvPicPr>
        <p:blipFill>
          <a:blip r:embed="rId5"/>
          <a:stretch>
            <a:fillRect/>
          </a:stretch>
        </p:blipFill>
        <p:spPr>
          <a:xfrm>
            <a:off x="5580950" y="3817423"/>
            <a:ext cx="382559" cy="431922"/>
          </a:xfrm>
          <a:prstGeom prst="rect">
            <a:avLst/>
          </a:prstGeom>
        </p:spPr>
      </p:pic>
    </p:spTree>
    <p:extLst>
      <p:ext uri="{BB962C8B-B14F-4D97-AF65-F5344CB8AC3E}">
        <p14:creationId xmlns:p14="http://schemas.microsoft.com/office/powerpoint/2010/main" val="3028011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1B111D-85E3-9751-4E39-180771220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895" y="2865748"/>
            <a:ext cx="4773105" cy="3883843"/>
          </a:xfrm>
          <a:prstGeom prst="rect">
            <a:avLst/>
          </a:prstGeom>
        </p:spPr>
      </p:pic>
      <p:sp>
        <p:nvSpPr>
          <p:cNvPr id="2" name="Title 1">
            <a:extLst>
              <a:ext uri="{FF2B5EF4-FFF2-40B4-BE49-F238E27FC236}">
                <a16:creationId xmlns:a16="http://schemas.microsoft.com/office/drawing/2014/main" id="{F1F58C05-8AB8-DA8E-B374-24D61DD36764}"/>
              </a:ext>
            </a:extLst>
          </p:cNvPr>
          <p:cNvSpPr>
            <a:spLocks noGrp="1"/>
          </p:cNvSpPr>
          <p:nvPr>
            <p:ph type="title"/>
          </p:nvPr>
        </p:nvSpPr>
        <p:spPr/>
        <p:txBody>
          <a:bodyPr/>
          <a:lstStyle/>
          <a:p>
            <a:r>
              <a:rPr lang="en-IN" dirty="0">
                <a:latin typeface="Bahnschrift Condensed" panose="020B0502040204020203" pitchFamily="34" charset="0"/>
              </a:rPr>
              <a:t>What is Black Scholes Equation/Model ?   </a:t>
            </a:r>
          </a:p>
        </p:txBody>
      </p:sp>
      <p:sp>
        <p:nvSpPr>
          <p:cNvPr id="3" name="Content Placeholder 2">
            <a:extLst>
              <a:ext uri="{FF2B5EF4-FFF2-40B4-BE49-F238E27FC236}">
                <a16:creationId xmlns:a16="http://schemas.microsoft.com/office/drawing/2014/main" id="{F1966F33-C515-C74A-94B5-0EAAE6152ADF}"/>
              </a:ext>
            </a:extLst>
          </p:cNvPr>
          <p:cNvSpPr>
            <a:spLocks noGrp="1"/>
          </p:cNvSpPr>
          <p:nvPr>
            <p:ph idx="1"/>
          </p:nvPr>
        </p:nvSpPr>
        <p:spPr/>
        <p:txBody>
          <a:bodyPr>
            <a:normAutofit/>
          </a:bodyPr>
          <a:lstStyle/>
          <a:p>
            <a:pPr marL="0" indent="0">
              <a:buNone/>
            </a:pPr>
            <a:r>
              <a:rPr lang="en-US" dirty="0"/>
              <a:t>The Black-Scholes model, is one of the most important concepts in modern financial theory.</a:t>
            </a:r>
          </a:p>
          <a:p>
            <a:pPr marL="0" indent="0">
              <a:buNone/>
            </a:pPr>
            <a:r>
              <a:rPr lang="en-US" dirty="0"/>
              <a:t>This mathematical equation estimates the theoretical value of derivatives based on other investment instruments, taking into account the impact of time and other risk factors.</a:t>
            </a:r>
          </a:p>
          <a:p>
            <a:pPr marL="0" indent="0">
              <a:buNone/>
            </a:pPr>
            <a:r>
              <a:rPr lang="en-US" dirty="0"/>
              <a:t>Developed in 1973, it is still regarded as one of the best ways for pricing an options contract.</a:t>
            </a:r>
            <a:endParaRPr lang="en-IN" dirty="0"/>
          </a:p>
        </p:txBody>
      </p:sp>
    </p:spTree>
    <p:extLst>
      <p:ext uri="{BB962C8B-B14F-4D97-AF65-F5344CB8AC3E}">
        <p14:creationId xmlns:p14="http://schemas.microsoft.com/office/powerpoint/2010/main" val="338445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A572D3-21B1-57BA-5C72-16F990D76008}"/>
              </a:ext>
            </a:extLst>
          </p:cNvPr>
          <p:cNvSpPr/>
          <p:nvPr/>
        </p:nvSpPr>
        <p:spPr>
          <a:xfrm>
            <a:off x="0" y="0"/>
            <a:ext cx="12192000" cy="685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4024D8A0-A776-653F-4F6A-FD89610767B0}"/>
              </a:ext>
            </a:extLst>
          </p:cNvPr>
          <p:cNvSpPr>
            <a:spLocks noGrp="1"/>
          </p:cNvSpPr>
          <p:nvPr>
            <p:ph idx="1"/>
          </p:nvPr>
        </p:nvSpPr>
        <p:spPr>
          <a:xfrm>
            <a:off x="144379" y="192504"/>
            <a:ext cx="11919283" cy="6464969"/>
          </a:xfrm>
        </p:spPr>
        <p:txBody>
          <a:bodyPr/>
          <a:lstStyle/>
          <a:p>
            <a:endParaRPr lang="en-IN" dirty="0"/>
          </a:p>
        </p:txBody>
      </p:sp>
      <p:pic>
        <p:nvPicPr>
          <p:cNvPr id="5" name="Picture 4">
            <a:extLst>
              <a:ext uri="{FF2B5EF4-FFF2-40B4-BE49-F238E27FC236}">
                <a16:creationId xmlns:a16="http://schemas.microsoft.com/office/drawing/2014/main" id="{5C7682F1-BE14-702C-CE45-43949DE89857}"/>
              </a:ext>
            </a:extLst>
          </p:cNvPr>
          <p:cNvPicPr>
            <a:picLocks noChangeAspect="1"/>
          </p:cNvPicPr>
          <p:nvPr/>
        </p:nvPicPr>
        <p:blipFill>
          <a:blip r:embed="rId2"/>
          <a:stretch>
            <a:fillRect/>
          </a:stretch>
        </p:blipFill>
        <p:spPr>
          <a:xfrm>
            <a:off x="1869954" y="351068"/>
            <a:ext cx="6277851" cy="1238423"/>
          </a:xfrm>
          <a:prstGeom prst="rect">
            <a:avLst/>
          </a:prstGeom>
        </p:spPr>
      </p:pic>
    </p:spTree>
    <p:extLst>
      <p:ext uri="{BB962C8B-B14F-4D97-AF65-F5344CB8AC3E}">
        <p14:creationId xmlns:p14="http://schemas.microsoft.com/office/powerpoint/2010/main" val="1762921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A572D3-21B1-57BA-5C72-16F990D76008}"/>
              </a:ext>
            </a:extLst>
          </p:cNvPr>
          <p:cNvSpPr/>
          <p:nvPr/>
        </p:nvSpPr>
        <p:spPr>
          <a:xfrm>
            <a:off x="0" y="0"/>
            <a:ext cx="12192000" cy="685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4024D8A0-A776-653F-4F6A-FD89610767B0}"/>
              </a:ext>
            </a:extLst>
          </p:cNvPr>
          <p:cNvSpPr>
            <a:spLocks noGrp="1"/>
          </p:cNvSpPr>
          <p:nvPr>
            <p:ph idx="1"/>
          </p:nvPr>
        </p:nvSpPr>
        <p:spPr>
          <a:xfrm>
            <a:off x="144379" y="192504"/>
            <a:ext cx="11919283" cy="6464969"/>
          </a:xfrm>
        </p:spPr>
        <p:txBody>
          <a:bodyPr>
            <a:normAutofit/>
          </a:bodyPr>
          <a:lstStyle/>
          <a:p>
            <a:pPr marL="0" indent="0">
              <a:buNone/>
            </a:pPr>
            <a:r>
              <a:rPr lang="en-IN" sz="4000" dirty="0">
                <a:solidFill>
                  <a:schemeClr val="bg1"/>
                </a:solidFill>
                <a:latin typeface="Bahnschrift Condensed" panose="020B0502040204020203" pitchFamily="34" charset="0"/>
              </a:rPr>
              <a:t>Black Scholes Option pricing Formula (Application)</a:t>
            </a:r>
          </a:p>
          <a:p>
            <a:pPr marL="0" indent="0">
              <a:buNone/>
            </a:pPr>
            <a:r>
              <a:rPr lang="en-IN" sz="4000" dirty="0">
                <a:solidFill>
                  <a:schemeClr val="bg1"/>
                </a:solidFill>
                <a:latin typeface="Bahnschrift Condensed" panose="020B0502040204020203" pitchFamily="34" charset="0"/>
              </a:rPr>
              <a:t>                                                                                        ca</a:t>
            </a:r>
          </a:p>
        </p:txBody>
      </p:sp>
      <p:pic>
        <p:nvPicPr>
          <p:cNvPr id="8" name="Picture 7">
            <a:extLst>
              <a:ext uri="{FF2B5EF4-FFF2-40B4-BE49-F238E27FC236}">
                <a16:creationId xmlns:a16="http://schemas.microsoft.com/office/drawing/2014/main" id="{46D1EA88-038B-37E6-E3A0-04FC90A358C8}"/>
              </a:ext>
            </a:extLst>
          </p:cNvPr>
          <p:cNvPicPr>
            <a:picLocks noChangeAspect="1"/>
          </p:cNvPicPr>
          <p:nvPr/>
        </p:nvPicPr>
        <p:blipFill>
          <a:blip r:embed="rId2"/>
          <a:stretch>
            <a:fillRect/>
          </a:stretch>
        </p:blipFill>
        <p:spPr>
          <a:xfrm>
            <a:off x="1331407" y="1020599"/>
            <a:ext cx="9182896" cy="3398815"/>
          </a:xfrm>
          <a:prstGeom prst="rect">
            <a:avLst/>
          </a:prstGeom>
        </p:spPr>
      </p:pic>
      <p:pic>
        <p:nvPicPr>
          <p:cNvPr id="10" name="Picture 9">
            <a:extLst>
              <a:ext uri="{FF2B5EF4-FFF2-40B4-BE49-F238E27FC236}">
                <a16:creationId xmlns:a16="http://schemas.microsoft.com/office/drawing/2014/main" id="{D0A12230-85FB-0FD0-1B24-BEAE4B58A949}"/>
              </a:ext>
            </a:extLst>
          </p:cNvPr>
          <p:cNvPicPr>
            <a:picLocks noChangeAspect="1"/>
          </p:cNvPicPr>
          <p:nvPr/>
        </p:nvPicPr>
        <p:blipFill>
          <a:blip r:embed="rId3"/>
          <a:stretch>
            <a:fillRect/>
          </a:stretch>
        </p:blipFill>
        <p:spPr>
          <a:xfrm>
            <a:off x="1011795" y="4422555"/>
            <a:ext cx="9358129" cy="927490"/>
          </a:xfrm>
          <a:prstGeom prst="rect">
            <a:avLst/>
          </a:prstGeom>
        </p:spPr>
      </p:pic>
      <p:pic>
        <p:nvPicPr>
          <p:cNvPr id="12" name="Picture 11">
            <a:extLst>
              <a:ext uri="{FF2B5EF4-FFF2-40B4-BE49-F238E27FC236}">
                <a16:creationId xmlns:a16="http://schemas.microsoft.com/office/drawing/2014/main" id="{473C6257-7969-CE08-74AC-B4802F551365}"/>
              </a:ext>
            </a:extLst>
          </p:cNvPr>
          <p:cNvPicPr>
            <a:picLocks noChangeAspect="1"/>
          </p:cNvPicPr>
          <p:nvPr/>
        </p:nvPicPr>
        <p:blipFill>
          <a:blip r:embed="rId4"/>
          <a:stretch>
            <a:fillRect/>
          </a:stretch>
        </p:blipFill>
        <p:spPr>
          <a:xfrm>
            <a:off x="3078157" y="5350479"/>
            <a:ext cx="4617465" cy="1257046"/>
          </a:xfrm>
          <a:prstGeom prst="rect">
            <a:avLst/>
          </a:prstGeom>
        </p:spPr>
      </p:pic>
    </p:spTree>
    <p:extLst>
      <p:ext uri="{BB962C8B-B14F-4D97-AF65-F5344CB8AC3E}">
        <p14:creationId xmlns:p14="http://schemas.microsoft.com/office/powerpoint/2010/main" val="1580252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A572D3-21B1-57BA-5C72-16F990D76008}"/>
              </a:ext>
            </a:extLst>
          </p:cNvPr>
          <p:cNvSpPr/>
          <p:nvPr/>
        </p:nvSpPr>
        <p:spPr>
          <a:xfrm>
            <a:off x="0" y="0"/>
            <a:ext cx="12192000" cy="685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4024D8A0-A776-653F-4F6A-FD89610767B0}"/>
              </a:ext>
            </a:extLst>
          </p:cNvPr>
          <p:cNvSpPr>
            <a:spLocks noGrp="1"/>
          </p:cNvSpPr>
          <p:nvPr>
            <p:ph idx="1"/>
          </p:nvPr>
        </p:nvSpPr>
        <p:spPr>
          <a:xfrm>
            <a:off x="144379" y="192504"/>
            <a:ext cx="11919283" cy="6464969"/>
          </a:xfrm>
        </p:spPr>
        <p:txBody>
          <a:bodyPr>
            <a:normAutofit/>
          </a:bodyPr>
          <a:lstStyle/>
          <a:p>
            <a:pPr marL="0" indent="0">
              <a:buNone/>
            </a:pPr>
            <a:r>
              <a:rPr lang="en-IN" sz="4000" b="1" u="sng" dirty="0">
                <a:solidFill>
                  <a:schemeClr val="bg1"/>
                </a:solidFill>
                <a:latin typeface="Bahnschrift Condensed" panose="020B0502040204020203" pitchFamily="34" charset="0"/>
              </a:rPr>
              <a:t>Lets consider an example </a:t>
            </a:r>
            <a:endParaRPr lang="en-IN" sz="4000" u="sng" dirty="0">
              <a:solidFill>
                <a:schemeClr val="bg1"/>
              </a:solidFill>
              <a:latin typeface="Bahnschrift Condensed" panose="020B0502040204020203" pitchFamily="34" charset="0"/>
            </a:endParaRPr>
          </a:p>
          <a:p>
            <a:pPr marL="0" indent="0">
              <a:buNone/>
            </a:pPr>
            <a:r>
              <a:rPr lang="en-IN" dirty="0">
                <a:solidFill>
                  <a:schemeClr val="bg1"/>
                </a:solidFill>
                <a:latin typeface="Bahnschrift Condensed" panose="020B0502040204020203" pitchFamily="34" charset="0"/>
              </a:rPr>
              <a:t>(Q)</a:t>
            </a:r>
            <a:r>
              <a:rPr lang="en-IN" sz="4000" dirty="0">
                <a:solidFill>
                  <a:schemeClr val="bg1"/>
                </a:solidFill>
                <a:latin typeface="Bahnschrift Condensed" panose="020B0502040204020203" pitchFamily="34" charset="0"/>
              </a:rPr>
              <a:t> </a:t>
            </a:r>
            <a:r>
              <a:rPr lang="en-US" dirty="0">
                <a:solidFill>
                  <a:schemeClr val="bg1"/>
                </a:solidFill>
                <a:latin typeface="Bahnschrift Condensed" panose="020B0502040204020203" pitchFamily="34" charset="0"/>
              </a:rPr>
              <a:t>A stock we tracked was Bitcoin USD (BTC-USD). The starting stock price was</a:t>
            </a:r>
          </a:p>
          <a:p>
            <a:pPr marL="0" indent="0">
              <a:buNone/>
            </a:pPr>
            <a:r>
              <a:rPr lang="en-US" dirty="0">
                <a:solidFill>
                  <a:schemeClr val="bg1"/>
                </a:solidFill>
                <a:latin typeface="Bahnschrift Condensed" panose="020B0502040204020203" pitchFamily="34" charset="0"/>
              </a:rPr>
              <a:t>$9,355.025 and we set the strike price to $10,000. Over the time period of 180 days, the</a:t>
            </a:r>
          </a:p>
          <a:p>
            <a:pPr marL="0" indent="0">
              <a:buNone/>
            </a:pPr>
            <a:r>
              <a:rPr lang="en-US" dirty="0">
                <a:solidFill>
                  <a:schemeClr val="bg1"/>
                </a:solidFill>
                <a:latin typeface="Bahnschrift Condensed" panose="020B0502040204020203" pitchFamily="34" charset="0"/>
              </a:rPr>
              <a:t>volatility was 36.87% and an interest rate of 2.25%:</a:t>
            </a:r>
            <a:endParaRPr lang="en-IN" dirty="0">
              <a:solidFill>
                <a:schemeClr val="bg1"/>
              </a:solidFill>
              <a:latin typeface="Bahnschrift Condensed" panose="020B0502040204020203" pitchFamily="34" charset="0"/>
            </a:endParaRPr>
          </a:p>
          <a:p>
            <a:pPr marL="0" indent="0">
              <a:buNone/>
            </a:pPr>
            <a:r>
              <a:rPr lang="en-IN" sz="4000" dirty="0">
                <a:solidFill>
                  <a:schemeClr val="bg1"/>
                </a:solidFill>
                <a:latin typeface="Bahnschrift Condensed" panose="020B0502040204020203" pitchFamily="34" charset="0"/>
              </a:rPr>
              <a:t> </a:t>
            </a:r>
          </a:p>
          <a:p>
            <a:pPr marL="0" indent="0">
              <a:buNone/>
            </a:pPr>
            <a:r>
              <a:rPr lang="en-IN" sz="4000" dirty="0">
                <a:solidFill>
                  <a:schemeClr val="bg1"/>
                </a:solidFill>
                <a:latin typeface="Bahnschrift Condensed" panose="020B0502040204020203" pitchFamily="34" charset="0"/>
              </a:rPr>
              <a:t>Sol:</a:t>
            </a:r>
          </a:p>
          <a:p>
            <a:pPr marL="0" indent="0">
              <a:buNone/>
            </a:pPr>
            <a:endParaRPr lang="en-IN" sz="4000" dirty="0">
              <a:solidFill>
                <a:schemeClr val="bg1"/>
              </a:solidFill>
              <a:latin typeface="Bahnschrift Condensed" panose="020B0502040204020203" pitchFamily="34" charset="0"/>
            </a:endParaRPr>
          </a:p>
        </p:txBody>
      </p:sp>
      <p:pic>
        <p:nvPicPr>
          <p:cNvPr id="7" name="Picture 6">
            <a:extLst>
              <a:ext uri="{FF2B5EF4-FFF2-40B4-BE49-F238E27FC236}">
                <a16:creationId xmlns:a16="http://schemas.microsoft.com/office/drawing/2014/main" id="{06989C67-8B36-DE2E-3CE6-676AE53A7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0591" y="2169670"/>
            <a:ext cx="5621410" cy="3027037"/>
          </a:xfrm>
          <a:prstGeom prst="rect">
            <a:avLst/>
          </a:prstGeom>
        </p:spPr>
      </p:pic>
      <p:pic>
        <p:nvPicPr>
          <p:cNvPr id="11" name="Picture 10">
            <a:extLst>
              <a:ext uri="{FF2B5EF4-FFF2-40B4-BE49-F238E27FC236}">
                <a16:creationId xmlns:a16="http://schemas.microsoft.com/office/drawing/2014/main" id="{35C46779-39EA-BBD0-CD0A-B4AEA80DF4B9}"/>
              </a:ext>
            </a:extLst>
          </p:cNvPr>
          <p:cNvPicPr>
            <a:picLocks noChangeAspect="1"/>
          </p:cNvPicPr>
          <p:nvPr/>
        </p:nvPicPr>
        <p:blipFill>
          <a:blip r:embed="rId3"/>
          <a:stretch>
            <a:fillRect/>
          </a:stretch>
        </p:blipFill>
        <p:spPr>
          <a:xfrm>
            <a:off x="922356" y="3725521"/>
            <a:ext cx="5648234" cy="2642084"/>
          </a:xfrm>
          <a:prstGeom prst="rect">
            <a:avLst/>
          </a:prstGeom>
        </p:spPr>
      </p:pic>
    </p:spTree>
    <p:extLst>
      <p:ext uri="{BB962C8B-B14F-4D97-AF65-F5344CB8AC3E}">
        <p14:creationId xmlns:p14="http://schemas.microsoft.com/office/powerpoint/2010/main" val="2192166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F5E824-B53B-D110-7AE8-F9317607B4D9}"/>
              </a:ext>
            </a:extLst>
          </p:cNvPr>
          <p:cNvSpPr/>
          <p:nvPr/>
        </p:nvSpPr>
        <p:spPr>
          <a:xfrm>
            <a:off x="0" y="0"/>
            <a:ext cx="12192000" cy="685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8646DC34-2D35-3096-FB07-6A8E7CDE9230}"/>
              </a:ext>
            </a:extLst>
          </p:cNvPr>
          <p:cNvSpPr>
            <a:spLocks noGrp="1"/>
          </p:cNvSpPr>
          <p:nvPr>
            <p:ph idx="1"/>
          </p:nvPr>
        </p:nvSpPr>
        <p:spPr>
          <a:xfrm>
            <a:off x="112295" y="176462"/>
            <a:ext cx="11967409" cy="6561221"/>
          </a:xfrm>
        </p:spPr>
        <p:txBody>
          <a:bodyPr/>
          <a:lstStyle/>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pPr marL="0" indent="0">
              <a:buNone/>
            </a:pPr>
            <a:r>
              <a:rPr lang="en-US" dirty="0">
                <a:solidFill>
                  <a:schemeClr val="bg1"/>
                </a:solidFill>
              </a:rPr>
              <a:t>Since Bitcoin is a very volatile stock, the call price would be very large which connects to this example. </a:t>
            </a:r>
            <a:endParaRPr lang="en-IN" dirty="0">
              <a:solidFill>
                <a:schemeClr val="bg1"/>
              </a:solidFill>
            </a:endParaRPr>
          </a:p>
        </p:txBody>
      </p:sp>
      <p:pic>
        <p:nvPicPr>
          <p:cNvPr id="8" name="Picture 7">
            <a:extLst>
              <a:ext uri="{FF2B5EF4-FFF2-40B4-BE49-F238E27FC236}">
                <a16:creationId xmlns:a16="http://schemas.microsoft.com/office/drawing/2014/main" id="{CA24A960-938B-610D-87C3-2BCE752EC9DD}"/>
              </a:ext>
            </a:extLst>
          </p:cNvPr>
          <p:cNvPicPr>
            <a:picLocks noChangeAspect="1"/>
          </p:cNvPicPr>
          <p:nvPr/>
        </p:nvPicPr>
        <p:blipFill>
          <a:blip r:embed="rId2"/>
          <a:stretch>
            <a:fillRect/>
          </a:stretch>
        </p:blipFill>
        <p:spPr>
          <a:xfrm>
            <a:off x="2014194" y="176462"/>
            <a:ext cx="8413174" cy="5146660"/>
          </a:xfrm>
          <a:prstGeom prst="rect">
            <a:avLst/>
          </a:prstGeom>
        </p:spPr>
      </p:pic>
    </p:spTree>
    <p:extLst>
      <p:ext uri="{BB962C8B-B14F-4D97-AF65-F5344CB8AC3E}">
        <p14:creationId xmlns:p14="http://schemas.microsoft.com/office/powerpoint/2010/main" val="3973080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A13C1-9A9F-AC04-5381-0A2F7BA2521C}"/>
              </a:ext>
            </a:extLst>
          </p:cNvPr>
          <p:cNvSpPr>
            <a:spLocks noGrp="1"/>
          </p:cNvSpPr>
          <p:nvPr>
            <p:ph type="title"/>
          </p:nvPr>
        </p:nvSpPr>
        <p:spPr>
          <a:xfrm>
            <a:off x="913615" y="188536"/>
            <a:ext cx="10515600" cy="681037"/>
          </a:xfrm>
        </p:spPr>
        <p:txBody>
          <a:bodyPr>
            <a:normAutofit fontScale="90000"/>
          </a:bodyPr>
          <a:lstStyle/>
          <a:p>
            <a:r>
              <a:rPr lang="en-IN" b="1" dirty="0">
                <a:latin typeface="Bahnschrift Condensed" panose="020B0502040204020203" pitchFamily="34" charset="0"/>
              </a:rPr>
              <a:t>Disadvantages </a:t>
            </a:r>
          </a:p>
        </p:txBody>
      </p:sp>
      <p:sp>
        <p:nvSpPr>
          <p:cNvPr id="3" name="Content Placeholder 2">
            <a:extLst>
              <a:ext uri="{FF2B5EF4-FFF2-40B4-BE49-F238E27FC236}">
                <a16:creationId xmlns:a16="http://schemas.microsoft.com/office/drawing/2014/main" id="{9574B3D8-3C00-3ED2-0D8B-D651698EA0F4}"/>
              </a:ext>
            </a:extLst>
          </p:cNvPr>
          <p:cNvSpPr>
            <a:spLocks noGrp="1"/>
          </p:cNvSpPr>
          <p:nvPr>
            <p:ph idx="1"/>
          </p:nvPr>
        </p:nvSpPr>
        <p:spPr>
          <a:xfrm>
            <a:off x="838200" y="1362074"/>
            <a:ext cx="10515600" cy="5495926"/>
          </a:xfrm>
        </p:spPr>
        <p:txBody>
          <a:bodyPr/>
          <a:lstStyle/>
          <a:p>
            <a:pPr marL="514350" indent="-514350">
              <a:buFont typeface="+mj-lt"/>
              <a:buAutoNum type="arabicParenR"/>
            </a:pPr>
            <a:r>
              <a:rPr lang="en-US" dirty="0"/>
              <a:t>Assumes constant values for the risk-free rate of return and volatility over the option duration. None of those will necessarily remain constant in the real world.</a:t>
            </a:r>
          </a:p>
          <a:p>
            <a:pPr marL="514350" indent="-514350">
              <a:buFont typeface="+mj-lt"/>
              <a:buAutoNum type="arabicParenR"/>
            </a:pPr>
            <a:r>
              <a:rPr lang="en-US" dirty="0"/>
              <a:t>Assumes continuous and costless trading—ignoring the impact of liquidity risk and brokerage charges.</a:t>
            </a:r>
          </a:p>
          <a:p>
            <a:pPr marL="514350" indent="-514350">
              <a:buFont typeface="+mj-lt"/>
              <a:buAutoNum type="arabicParenR"/>
            </a:pPr>
            <a:r>
              <a:rPr lang="en-US" dirty="0"/>
              <a:t>Assumes stock prices to follow a lognormal pattern, e.g., a random walk (or geometric Brownian motion pattern), thus ignoring large price swings that are observed more frequently in the real world.</a:t>
            </a:r>
          </a:p>
          <a:p>
            <a:pPr marL="514350" indent="-514350">
              <a:buFont typeface="+mj-lt"/>
              <a:buAutoNum type="arabicParenR"/>
            </a:pPr>
            <a:r>
              <a:rPr lang="en-US" dirty="0"/>
              <a:t>Assumes no dividend payout—ignoring its impact on the change in valuations.</a:t>
            </a:r>
          </a:p>
          <a:p>
            <a:pPr marL="514350" indent="-514350">
              <a:buFont typeface="+mj-lt"/>
              <a:buAutoNum type="arabicParenR"/>
            </a:pPr>
            <a:r>
              <a:rPr lang="en-US" dirty="0"/>
              <a:t>Assumes no early exercise (e.g., fits only European options). That makes the model unsuitable for American options.</a:t>
            </a:r>
            <a:endParaRPr lang="en-IN" dirty="0"/>
          </a:p>
        </p:txBody>
      </p:sp>
    </p:spTree>
    <p:extLst>
      <p:ext uri="{BB962C8B-B14F-4D97-AF65-F5344CB8AC3E}">
        <p14:creationId xmlns:p14="http://schemas.microsoft.com/office/powerpoint/2010/main" val="137601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E6BE47-F25C-5716-4FF2-0285F3CCB94B}"/>
              </a:ext>
            </a:extLst>
          </p:cNvPr>
          <p:cNvSpPr>
            <a:spLocks noGrp="1"/>
          </p:cNvSpPr>
          <p:nvPr>
            <p:ph idx="1"/>
          </p:nvPr>
        </p:nvSpPr>
        <p:spPr>
          <a:xfrm>
            <a:off x="913615" y="2381807"/>
            <a:ext cx="10515600" cy="4351338"/>
          </a:xfrm>
        </p:spPr>
        <p:txBody>
          <a:bodyPr>
            <a:normAutofit/>
          </a:bodyPr>
          <a:lstStyle/>
          <a:p>
            <a:pPr marL="0" indent="0">
              <a:buNone/>
            </a:pPr>
            <a:r>
              <a:rPr lang="en-IN" sz="15400" dirty="0">
                <a:latin typeface="Eras Demi ITC" panose="020B0805030504020804" pitchFamily="34" charset="0"/>
              </a:rPr>
              <a:t>Thank You </a:t>
            </a:r>
          </a:p>
        </p:txBody>
      </p:sp>
    </p:spTree>
    <p:extLst>
      <p:ext uri="{BB962C8B-B14F-4D97-AF65-F5344CB8AC3E}">
        <p14:creationId xmlns:p14="http://schemas.microsoft.com/office/powerpoint/2010/main" val="523517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54669-387D-DC60-FE2A-0C5EB3735029}"/>
              </a:ext>
            </a:extLst>
          </p:cNvPr>
          <p:cNvSpPr>
            <a:spLocks noGrp="1"/>
          </p:cNvSpPr>
          <p:nvPr>
            <p:ph type="title"/>
          </p:nvPr>
        </p:nvSpPr>
        <p:spPr>
          <a:xfrm>
            <a:off x="696798" y="0"/>
            <a:ext cx="10515600" cy="784945"/>
          </a:xfrm>
        </p:spPr>
        <p:txBody>
          <a:bodyPr/>
          <a:lstStyle/>
          <a:p>
            <a:r>
              <a:rPr lang="en-IN" b="1" dirty="0">
                <a:latin typeface="Bahnschrift Condensed" panose="020B0502040204020203" pitchFamily="34" charset="0"/>
              </a:rPr>
              <a:t>History of Black Scholes Equation/Model</a:t>
            </a:r>
          </a:p>
        </p:txBody>
      </p:sp>
      <p:sp>
        <p:nvSpPr>
          <p:cNvPr id="3" name="Content Placeholder 2">
            <a:extLst>
              <a:ext uri="{FF2B5EF4-FFF2-40B4-BE49-F238E27FC236}">
                <a16:creationId xmlns:a16="http://schemas.microsoft.com/office/drawing/2014/main" id="{2F933B07-2EF5-F2E9-9677-F92E9E6EF5A5}"/>
              </a:ext>
            </a:extLst>
          </p:cNvPr>
          <p:cNvSpPr>
            <a:spLocks noGrp="1"/>
          </p:cNvSpPr>
          <p:nvPr>
            <p:ph idx="1"/>
          </p:nvPr>
        </p:nvSpPr>
        <p:spPr>
          <a:xfrm>
            <a:off x="838200" y="784945"/>
            <a:ext cx="10515600" cy="5392018"/>
          </a:xfrm>
        </p:spPr>
        <p:txBody>
          <a:bodyPr>
            <a:normAutofit fontScale="77500" lnSpcReduction="20000"/>
          </a:bodyPr>
          <a:lstStyle/>
          <a:p>
            <a:pPr marL="0" indent="0">
              <a:buNone/>
            </a:pPr>
            <a:r>
              <a:rPr lang="en-IN" dirty="0"/>
              <a:t>This model  was developed in 1973 by Fisher Black , Robert Merton , Myron Scholes were economists.</a:t>
            </a:r>
          </a:p>
          <a:p>
            <a:pPr marL="0" indent="0">
              <a:buNone/>
            </a:pPr>
            <a:r>
              <a:rPr lang="en-IN" dirty="0"/>
              <a:t> This </a:t>
            </a:r>
            <a:r>
              <a:rPr lang="en-US" dirty="0"/>
              <a:t>also known as the Black-Scholes-Merton (BSM) model.</a:t>
            </a:r>
            <a:endParaRPr lang="en-IN" dirty="0"/>
          </a:p>
          <a:p>
            <a:pPr marL="0" indent="0">
              <a:buNone/>
            </a:pPr>
            <a:r>
              <a:rPr lang="en-IN" dirty="0"/>
              <a:t> For this work they had won the Nobel prize in economics in 1997.</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a:t>
            </a:r>
          </a:p>
        </p:txBody>
      </p:sp>
      <p:pic>
        <p:nvPicPr>
          <p:cNvPr id="7" name="Picture 6">
            <a:extLst>
              <a:ext uri="{FF2B5EF4-FFF2-40B4-BE49-F238E27FC236}">
                <a16:creationId xmlns:a16="http://schemas.microsoft.com/office/drawing/2014/main" id="{DCDD5BD0-3426-EA6A-CC02-3B5D4B29E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086" y="2190858"/>
            <a:ext cx="7408680" cy="4195176"/>
          </a:xfrm>
          <a:prstGeom prst="rect">
            <a:avLst/>
          </a:prstGeom>
        </p:spPr>
      </p:pic>
    </p:spTree>
    <p:extLst>
      <p:ext uri="{BB962C8B-B14F-4D97-AF65-F5344CB8AC3E}">
        <p14:creationId xmlns:p14="http://schemas.microsoft.com/office/powerpoint/2010/main" val="2958756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4E1A-C5ED-1FA1-859D-6F3F94390F30}"/>
              </a:ext>
            </a:extLst>
          </p:cNvPr>
          <p:cNvSpPr>
            <a:spLocks noGrp="1"/>
          </p:cNvSpPr>
          <p:nvPr>
            <p:ph type="title"/>
          </p:nvPr>
        </p:nvSpPr>
        <p:spPr/>
        <p:txBody>
          <a:bodyPr/>
          <a:lstStyle/>
          <a:p>
            <a:r>
              <a:rPr lang="en-IN" dirty="0">
                <a:latin typeface="Bahnschrift Condensed" panose="020B0502040204020203" pitchFamily="34" charset="0"/>
              </a:rPr>
              <a:t>Why Black Scholes Equation is used ?</a:t>
            </a:r>
          </a:p>
        </p:txBody>
      </p:sp>
      <p:sp>
        <p:nvSpPr>
          <p:cNvPr id="3" name="Content Placeholder 2">
            <a:extLst>
              <a:ext uri="{FF2B5EF4-FFF2-40B4-BE49-F238E27FC236}">
                <a16:creationId xmlns:a16="http://schemas.microsoft.com/office/drawing/2014/main" id="{620CB0A3-19BA-860F-82E0-B7E6F8230F14}"/>
              </a:ext>
            </a:extLst>
          </p:cNvPr>
          <p:cNvSpPr>
            <a:spLocks noGrp="1"/>
          </p:cNvSpPr>
          <p:nvPr>
            <p:ph idx="1"/>
          </p:nvPr>
        </p:nvSpPr>
        <p:spPr>
          <a:xfrm>
            <a:off x="715652" y="1439126"/>
            <a:ext cx="10515600" cy="4351338"/>
          </a:xfrm>
        </p:spPr>
        <p:txBody>
          <a:bodyPr>
            <a:normAutofit/>
          </a:bodyPr>
          <a:lstStyle/>
          <a:p>
            <a:r>
              <a:rPr lang="en-US" dirty="0"/>
              <a:t>This model is used to find the current value of a call option whose ultimate value depends on the price of the stock at the expiration date. Because the stock price keeps changing, the value of this call option will change too.</a:t>
            </a:r>
            <a:endParaRPr lang="en-IN" dirty="0"/>
          </a:p>
        </p:txBody>
      </p:sp>
      <p:pic>
        <p:nvPicPr>
          <p:cNvPr id="7" name="Picture 6">
            <a:extLst>
              <a:ext uri="{FF2B5EF4-FFF2-40B4-BE49-F238E27FC236}">
                <a16:creationId xmlns:a16="http://schemas.microsoft.com/office/drawing/2014/main" id="{CF31B83E-3953-B0BE-2CA1-358F6430E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739" y="3057002"/>
            <a:ext cx="6566358" cy="3696224"/>
          </a:xfrm>
          <a:prstGeom prst="rect">
            <a:avLst/>
          </a:prstGeom>
        </p:spPr>
      </p:pic>
    </p:spTree>
    <p:extLst>
      <p:ext uri="{BB962C8B-B14F-4D97-AF65-F5344CB8AC3E}">
        <p14:creationId xmlns:p14="http://schemas.microsoft.com/office/powerpoint/2010/main" val="6695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6AF2-A5D3-68E7-B832-8088F0820254}"/>
              </a:ext>
            </a:extLst>
          </p:cNvPr>
          <p:cNvSpPr>
            <a:spLocks noGrp="1"/>
          </p:cNvSpPr>
          <p:nvPr>
            <p:ph type="title"/>
          </p:nvPr>
        </p:nvSpPr>
        <p:spPr>
          <a:xfrm>
            <a:off x="405063" y="0"/>
            <a:ext cx="10515600" cy="934286"/>
          </a:xfrm>
        </p:spPr>
        <p:txBody>
          <a:bodyPr/>
          <a:lstStyle/>
          <a:p>
            <a:r>
              <a:rPr lang="en-IN" dirty="0">
                <a:latin typeface="Bahnschrift Condensed" panose="020B0502040204020203" pitchFamily="34" charset="0"/>
              </a:rPr>
              <a:t>Financial terms we need to understand </a:t>
            </a:r>
          </a:p>
        </p:txBody>
      </p:sp>
      <p:sp>
        <p:nvSpPr>
          <p:cNvPr id="3" name="Content Placeholder 2">
            <a:extLst>
              <a:ext uri="{FF2B5EF4-FFF2-40B4-BE49-F238E27FC236}">
                <a16:creationId xmlns:a16="http://schemas.microsoft.com/office/drawing/2014/main" id="{05B603A0-C1FE-E2EA-7861-44CDEAA43880}"/>
              </a:ext>
            </a:extLst>
          </p:cNvPr>
          <p:cNvSpPr>
            <a:spLocks noGrp="1"/>
          </p:cNvSpPr>
          <p:nvPr>
            <p:ph idx="1"/>
          </p:nvPr>
        </p:nvSpPr>
        <p:spPr>
          <a:xfrm>
            <a:off x="272716" y="1106905"/>
            <a:ext cx="11081084" cy="5070058"/>
          </a:xfrm>
        </p:spPr>
        <p:txBody>
          <a:bodyPr/>
          <a:lstStyle/>
          <a:p>
            <a:pPr marL="0" indent="0">
              <a:buNone/>
            </a:pPr>
            <a:r>
              <a:rPr lang="en-IN" b="1" dirty="0"/>
              <a:t>Option</a:t>
            </a:r>
            <a:r>
              <a:rPr lang="en-IN" dirty="0"/>
              <a:t> : A security giving the right to buy or sell an asset , subject to certain conditions , within a specified period of time. </a:t>
            </a:r>
          </a:p>
          <a:p>
            <a:pPr marL="0" indent="0">
              <a:buNone/>
            </a:pPr>
            <a:r>
              <a:rPr lang="en-IN" dirty="0"/>
              <a:t>(a) </a:t>
            </a:r>
            <a:r>
              <a:rPr lang="en-IN" b="1" dirty="0"/>
              <a:t>Call option</a:t>
            </a:r>
            <a:r>
              <a:rPr lang="en-IN" dirty="0"/>
              <a:t> : An option which grants its holder the </a:t>
            </a:r>
          </a:p>
          <a:p>
            <a:pPr marL="0" indent="0">
              <a:buNone/>
            </a:pPr>
            <a:r>
              <a:rPr lang="en-IN" dirty="0"/>
              <a:t>right to buy the underlying asset at a strike at some moment</a:t>
            </a:r>
          </a:p>
          <a:p>
            <a:pPr marL="0" indent="0">
              <a:buNone/>
            </a:pPr>
            <a:r>
              <a:rPr lang="en-IN" dirty="0"/>
              <a:t>in the future.</a:t>
            </a:r>
          </a:p>
          <a:p>
            <a:pPr marL="0" indent="0">
              <a:buNone/>
            </a:pPr>
            <a:endParaRPr lang="en-IN" dirty="0"/>
          </a:p>
          <a:p>
            <a:pPr marL="0" indent="0">
              <a:buNone/>
            </a:pPr>
            <a:endParaRPr lang="en-IN" dirty="0"/>
          </a:p>
          <a:p>
            <a:pPr marL="0" indent="0">
              <a:buNone/>
            </a:pPr>
            <a:r>
              <a:rPr lang="en-IN" dirty="0"/>
              <a:t>                                       (b) </a:t>
            </a:r>
            <a:r>
              <a:rPr lang="en-IN" b="1" dirty="0"/>
              <a:t>Put Option :</a:t>
            </a:r>
            <a:r>
              <a:rPr lang="en-IN" dirty="0"/>
              <a:t> An option which grants its holder the </a:t>
            </a:r>
          </a:p>
          <a:p>
            <a:pPr marL="0" indent="0">
              <a:buNone/>
            </a:pPr>
            <a:r>
              <a:rPr lang="en-IN" dirty="0"/>
              <a:t>                                          right to sell the underlying asset at a strike at some</a:t>
            </a:r>
          </a:p>
          <a:p>
            <a:pPr marL="0" indent="0">
              <a:buNone/>
            </a:pPr>
            <a:r>
              <a:rPr lang="en-IN" dirty="0"/>
              <a:t>                                           moment in the future.</a:t>
            </a:r>
          </a:p>
          <a:p>
            <a:pPr marL="0"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D12D58AD-197F-AA36-A969-C8976CB57112}"/>
              </a:ext>
            </a:extLst>
          </p:cNvPr>
          <p:cNvPicPr>
            <a:picLocks noChangeAspect="1"/>
          </p:cNvPicPr>
          <p:nvPr/>
        </p:nvPicPr>
        <p:blipFill>
          <a:blip r:embed="rId2"/>
          <a:stretch>
            <a:fillRect/>
          </a:stretch>
        </p:blipFill>
        <p:spPr>
          <a:xfrm>
            <a:off x="9095874" y="1582863"/>
            <a:ext cx="3096126" cy="2428240"/>
          </a:xfrm>
          <a:prstGeom prst="rect">
            <a:avLst/>
          </a:prstGeom>
        </p:spPr>
      </p:pic>
      <p:pic>
        <p:nvPicPr>
          <p:cNvPr id="9" name="Picture 8">
            <a:extLst>
              <a:ext uri="{FF2B5EF4-FFF2-40B4-BE49-F238E27FC236}">
                <a16:creationId xmlns:a16="http://schemas.microsoft.com/office/drawing/2014/main" id="{B43AF544-A3F8-7E89-0703-EFC5E64E348F}"/>
              </a:ext>
            </a:extLst>
          </p:cNvPr>
          <p:cNvPicPr>
            <a:picLocks noChangeAspect="1"/>
          </p:cNvPicPr>
          <p:nvPr/>
        </p:nvPicPr>
        <p:blipFill>
          <a:blip r:embed="rId3"/>
          <a:stretch>
            <a:fillRect/>
          </a:stretch>
        </p:blipFill>
        <p:spPr>
          <a:xfrm>
            <a:off x="0" y="3676454"/>
            <a:ext cx="3408370" cy="2673128"/>
          </a:xfrm>
          <a:prstGeom prst="rect">
            <a:avLst/>
          </a:prstGeom>
        </p:spPr>
      </p:pic>
    </p:spTree>
    <p:extLst>
      <p:ext uri="{BB962C8B-B14F-4D97-AF65-F5344CB8AC3E}">
        <p14:creationId xmlns:p14="http://schemas.microsoft.com/office/powerpoint/2010/main" val="3141497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802D8-C978-3915-CEA4-DEE411542F80}"/>
              </a:ext>
            </a:extLst>
          </p:cNvPr>
          <p:cNvSpPr>
            <a:spLocks noGrp="1"/>
          </p:cNvSpPr>
          <p:nvPr>
            <p:ph type="title"/>
          </p:nvPr>
        </p:nvSpPr>
        <p:spPr>
          <a:xfrm>
            <a:off x="571208" y="0"/>
            <a:ext cx="10515600" cy="898067"/>
          </a:xfrm>
        </p:spPr>
        <p:txBody>
          <a:bodyPr/>
          <a:lstStyle/>
          <a:p>
            <a:r>
              <a:rPr lang="en-IN" dirty="0">
                <a:latin typeface="Bahnschrift Condensed" panose="020B0502040204020203" pitchFamily="34" charset="0"/>
              </a:rPr>
              <a:t>Financial terms we need to understand </a:t>
            </a:r>
            <a:endParaRPr lang="en-IN" dirty="0"/>
          </a:p>
        </p:txBody>
      </p:sp>
      <p:sp>
        <p:nvSpPr>
          <p:cNvPr id="3" name="Content Placeholder 2">
            <a:extLst>
              <a:ext uri="{FF2B5EF4-FFF2-40B4-BE49-F238E27FC236}">
                <a16:creationId xmlns:a16="http://schemas.microsoft.com/office/drawing/2014/main" id="{A5546166-9F44-27AF-B627-ABC98B8D220A}"/>
              </a:ext>
            </a:extLst>
          </p:cNvPr>
          <p:cNvSpPr>
            <a:spLocks noGrp="1"/>
          </p:cNvSpPr>
          <p:nvPr>
            <p:ph idx="1"/>
          </p:nvPr>
        </p:nvSpPr>
        <p:spPr>
          <a:xfrm>
            <a:off x="838200" y="1263192"/>
            <a:ext cx="10515600" cy="5229683"/>
          </a:xfrm>
        </p:spPr>
        <p:txBody>
          <a:bodyPr>
            <a:normAutofit/>
          </a:bodyPr>
          <a:lstStyle/>
          <a:p>
            <a:pPr marL="0" indent="0">
              <a:buNone/>
            </a:pPr>
            <a:r>
              <a:rPr lang="en-IN" b="1" dirty="0"/>
              <a:t>Strike Price </a:t>
            </a:r>
            <a:r>
              <a:rPr lang="en-IN" dirty="0"/>
              <a:t>: Price at which owner of the option can buy or sell the underlying asset.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b="1" dirty="0"/>
          </a:p>
          <a:p>
            <a:pPr marL="0" indent="0">
              <a:buNone/>
            </a:pPr>
            <a:r>
              <a:rPr lang="en-IN" b="1" dirty="0"/>
              <a:t>Volatility </a:t>
            </a:r>
            <a:r>
              <a:rPr lang="en-IN" dirty="0"/>
              <a:t>: degree of variation of trading price series over a time. (Magnitude of the fluctuation is unknown , volatility is used to measure of a certain financial assets. )</a:t>
            </a:r>
          </a:p>
        </p:txBody>
      </p:sp>
      <p:pic>
        <p:nvPicPr>
          <p:cNvPr id="5" name="Picture 4">
            <a:extLst>
              <a:ext uri="{FF2B5EF4-FFF2-40B4-BE49-F238E27FC236}">
                <a16:creationId xmlns:a16="http://schemas.microsoft.com/office/drawing/2014/main" id="{33AC2FCA-147E-F06E-5616-1424B0B6DD01}"/>
              </a:ext>
            </a:extLst>
          </p:cNvPr>
          <p:cNvPicPr>
            <a:picLocks noChangeAspect="1"/>
          </p:cNvPicPr>
          <p:nvPr/>
        </p:nvPicPr>
        <p:blipFill rotWithShape="1">
          <a:blip r:embed="rId2"/>
          <a:srcRect t="-1436" b="-1436"/>
          <a:stretch/>
        </p:blipFill>
        <p:spPr>
          <a:xfrm>
            <a:off x="5829008" y="1870247"/>
            <a:ext cx="4439652" cy="2925644"/>
          </a:xfrm>
          <a:prstGeom prst="rect">
            <a:avLst/>
          </a:prstGeom>
        </p:spPr>
      </p:pic>
      <p:pic>
        <p:nvPicPr>
          <p:cNvPr id="7" name="Picture 6">
            <a:extLst>
              <a:ext uri="{FF2B5EF4-FFF2-40B4-BE49-F238E27FC236}">
                <a16:creationId xmlns:a16="http://schemas.microsoft.com/office/drawing/2014/main" id="{C4466E73-AF1C-AC16-CE98-E349F948C101}"/>
              </a:ext>
            </a:extLst>
          </p:cNvPr>
          <p:cNvPicPr>
            <a:picLocks noChangeAspect="1"/>
          </p:cNvPicPr>
          <p:nvPr/>
        </p:nvPicPr>
        <p:blipFill>
          <a:blip r:embed="rId3"/>
          <a:stretch>
            <a:fillRect/>
          </a:stretch>
        </p:blipFill>
        <p:spPr>
          <a:xfrm>
            <a:off x="838200" y="2062108"/>
            <a:ext cx="3477456" cy="2733783"/>
          </a:xfrm>
          <a:prstGeom prst="rect">
            <a:avLst/>
          </a:prstGeom>
        </p:spPr>
      </p:pic>
    </p:spTree>
    <p:extLst>
      <p:ext uri="{BB962C8B-B14F-4D97-AF65-F5344CB8AC3E}">
        <p14:creationId xmlns:p14="http://schemas.microsoft.com/office/powerpoint/2010/main" val="735430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26B4-2581-B9B1-BFD9-BC3069FAC78B}"/>
              </a:ext>
            </a:extLst>
          </p:cNvPr>
          <p:cNvSpPr>
            <a:spLocks noGrp="1"/>
          </p:cNvSpPr>
          <p:nvPr>
            <p:ph type="title"/>
          </p:nvPr>
        </p:nvSpPr>
        <p:spPr>
          <a:xfrm>
            <a:off x="533400" y="18255"/>
            <a:ext cx="10515600" cy="864061"/>
          </a:xfrm>
        </p:spPr>
        <p:txBody>
          <a:bodyPr/>
          <a:lstStyle/>
          <a:p>
            <a:r>
              <a:rPr lang="en-IN" dirty="0">
                <a:latin typeface="Bahnschrift Condensed" panose="020B0502040204020203" pitchFamily="34" charset="0"/>
              </a:rPr>
              <a:t>Financial terms we need to understand </a:t>
            </a:r>
            <a:endParaRPr lang="en-IN" dirty="0"/>
          </a:p>
        </p:txBody>
      </p:sp>
      <p:sp>
        <p:nvSpPr>
          <p:cNvPr id="3" name="Content Placeholder 2">
            <a:extLst>
              <a:ext uri="{FF2B5EF4-FFF2-40B4-BE49-F238E27FC236}">
                <a16:creationId xmlns:a16="http://schemas.microsoft.com/office/drawing/2014/main" id="{638A32D6-C6C4-8418-3327-0A98EBE0749D}"/>
              </a:ext>
            </a:extLst>
          </p:cNvPr>
          <p:cNvSpPr>
            <a:spLocks noGrp="1"/>
          </p:cNvSpPr>
          <p:nvPr>
            <p:ph idx="1"/>
          </p:nvPr>
        </p:nvSpPr>
        <p:spPr>
          <a:xfrm>
            <a:off x="533400" y="882316"/>
            <a:ext cx="10820400" cy="5294647"/>
          </a:xfrm>
        </p:spPr>
        <p:txBody>
          <a:bodyPr>
            <a:normAutofit/>
          </a:bodyPr>
          <a:lstStyle/>
          <a:p>
            <a:pPr marL="0" indent="0">
              <a:buNone/>
            </a:pPr>
            <a:r>
              <a:rPr lang="en-IN" b="1" dirty="0"/>
              <a:t>Portfolio</a:t>
            </a:r>
            <a:r>
              <a:rPr lang="en-IN" dirty="0"/>
              <a:t>:</a:t>
            </a:r>
          </a:p>
          <a:p>
            <a:pPr marL="0" indent="0">
              <a:buNone/>
            </a:pPr>
            <a:r>
              <a:rPr lang="en-IN" dirty="0"/>
              <a:t>A group of financial assets such as stocks ,bonds and cash equivalents.</a:t>
            </a:r>
          </a:p>
          <a:p>
            <a:pPr marL="0" indent="0">
              <a:buNone/>
            </a:pPr>
            <a:r>
              <a:rPr lang="en-IN" dirty="0"/>
              <a:t>These are held directly by investor or managed by the financial professionals.</a:t>
            </a:r>
          </a:p>
          <a:p>
            <a:pPr marL="0" indent="0">
              <a:buNone/>
            </a:pPr>
            <a:endParaRPr lang="en-IN" dirty="0"/>
          </a:p>
        </p:txBody>
      </p:sp>
      <p:pic>
        <p:nvPicPr>
          <p:cNvPr id="5" name="Picture 4">
            <a:extLst>
              <a:ext uri="{FF2B5EF4-FFF2-40B4-BE49-F238E27FC236}">
                <a16:creationId xmlns:a16="http://schemas.microsoft.com/office/drawing/2014/main" id="{6E6B4751-0633-E2DC-21EA-4EE2540B21CC}"/>
              </a:ext>
            </a:extLst>
          </p:cNvPr>
          <p:cNvPicPr>
            <a:picLocks noChangeAspect="1"/>
          </p:cNvPicPr>
          <p:nvPr/>
        </p:nvPicPr>
        <p:blipFill>
          <a:blip r:embed="rId2"/>
          <a:stretch>
            <a:fillRect/>
          </a:stretch>
        </p:blipFill>
        <p:spPr>
          <a:xfrm>
            <a:off x="0" y="2922308"/>
            <a:ext cx="12239283" cy="4002277"/>
          </a:xfrm>
          <a:prstGeom prst="rect">
            <a:avLst/>
          </a:prstGeom>
        </p:spPr>
      </p:pic>
    </p:spTree>
    <p:extLst>
      <p:ext uri="{BB962C8B-B14F-4D97-AF65-F5344CB8AC3E}">
        <p14:creationId xmlns:p14="http://schemas.microsoft.com/office/powerpoint/2010/main" val="807247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9509-D01A-266D-DA27-6A396700971F}"/>
              </a:ext>
            </a:extLst>
          </p:cNvPr>
          <p:cNvSpPr>
            <a:spLocks noGrp="1"/>
          </p:cNvSpPr>
          <p:nvPr>
            <p:ph type="title"/>
          </p:nvPr>
        </p:nvSpPr>
        <p:spPr>
          <a:xfrm>
            <a:off x="743932" y="18255"/>
            <a:ext cx="10515600" cy="1139788"/>
          </a:xfrm>
        </p:spPr>
        <p:txBody>
          <a:bodyPr>
            <a:normAutofit/>
          </a:bodyPr>
          <a:lstStyle/>
          <a:p>
            <a:r>
              <a:rPr lang="en-IN" sz="5400" dirty="0">
                <a:latin typeface="Bahnschrift Condensed" panose="020B0502040204020203" pitchFamily="34" charset="0"/>
              </a:rPr>
              <a:t>Financial terms we need to understand </a:t>
            </a:r>
            <a:endParaRPr lang="en-IN" sz="5400" dirty="0"/>
          </a:p>
        </p:txBody>
      </p:sp>
      <p:sp>
        <p:nvSpPr>
          <p:cNvPr id="3" name="Content Placeholder 2">
            <a:extLst>
              <a:ext uri="{FF2B5EF4-FFF2-40B4-BE49-F238E27FC236}">
                <a16:creationId xmlns:a16="http://schemas.microsoft.com/office/drawing/2014/main" id="{F09BA194-ACEA-4FC1-60B8-969382D8AFF4}"/>
              </a:ext>
            </a:extLst>
          </p:cNvPr>
          <p:cNvSpPr>
            <a:spLocks noGrp="1"/>
          </p:cNvSpPr>
          <p:nvPr>
            <p:ph idx="1"/>
          </p:nvPr>
        </p:nvSpPr>
        <p:spPr>
          <a:xfrm>
            <a:off x="743932" y="681038"/>
            <a:ext cx="10609868" cy="5495925"/>
          </a:xfrm>
        </p:spPr>
        <p:txBody>
          <a:bodyPr>
            <a:normAutofit lnSpcReduction="10000"/>
          </a:bodyPr>
          <a:lstStyle/>
          <a:p>
            <a:pPr marL="0" indent="0">
              <a:buNone/>
            </a:pPr>
            <a:endParaRPr lang="en-IN" b="1" dirty="0"/>
          </a:p>
          <a:p>
            <a:pPr marL="0" indent="0">
              <a:buNone/>
            </a:pPr>
            <a:r>
              <a:rPr lang="en-IN" b="1" dirty="0"/>
              <a:t>Expiration Date </a:t>
            </a:r>
            <a:r>
              <a:rPr lang="en-IN" dirty="0"/>
              <a:t>: The date on which an option right or</a:t>
            </a:r>
          </a:p>
          <a:p>
            <a:pPr marL="0" indent="0">
              <a:buNone/>
            </a:pPr>
            <a:r>
              <a:rPr lang="en-IN" dirty="0"/>
              <a:t> warrant expires and becomes worthless if not exercised. </a:t>
            </a:r>
          </a:p>
          <a:p>
            <a:pPr marL="514350" indent="-514350">
              <a:buAutoNum type="alphaLcParenBoth"/>
            </a:pPr>
            <a:r>
              <a:rPr lang="en-IN" b="1" dirty="0"/>
              <a:t>European option </a:t>
            </a:r>
            <a:r>
              <a:rPr lang="en-IN" dirty="0"/>
              <a:t>: An option which cannot be exercised </a:t>
            </a:r>
          </a:p>
          <a:p>
            <a:pPr marL="0" indent="0">
              <a:buNone/>
            </a:pPr>
            <a:r>
              <a:rPr lang="en-IN" dirty="0"/>
              <a:t>     until the expiration date.</a:t>
            </a:r>
          </a:p>
          <a:p>
            <a:pPr marL="0" indent="0">
              <a:buNone/>
            </a:pPr>
            <a:endParaRPr lang="en-IN" dirty="0"/>
          </a:p>
          <a:p>
            <a:pPr marL="0" indent="0">
              <a:buNone/>
            </a:pPr>
            <a:r>
              <a:rPr lang="en-IN" dirty="0"/>
              <a:t>                  </a:t>
            </a:r>
          </a:p>
          <a:p>
            <a:pPr marL="0" indent="0">
              <a:buNone/>
            </a:pPr>
            <a:r>
              <a:rPr lang="en-IN" dirty="0"/>
              <a:t>                  (b) </a:t>
            </a:r>
            <a:r>
              <a:rPr lang="en-IN" b="1" dirty="0"/>
              <a:t>American option </a:t>
            </a:r>
            <a:r>
              <a:rPr lang="en-IN" dirty="0"/>
              <a:t>: An option which can be exercised at </a:t>
            </a:r>
          </a:p>
          <a:p>
            <a:pPr marL="0" indent="0">
              <a:buNone/>
            </a:pPr>
            <a:r>
              <a:rPr lang="en-IN" dirty="0"/>
              <a:t>                        any time up to and including the expiration date.</a:t>
            </a:r>
          </a:p>
          <a:p>
            <a:pPr marL="0" indent="0">
              <a:buNone/>
            </a:pPr>
            <a:endParaRPr lang="en-IN" dirty="0"/>
          </a:p>
          <a:p>
            <a:pPr marL="0" indent="0">
              <a:buNone/>
            </a:pPr>
            <a:r>
              <a:rPr lang="en-IN" dirty="0"/>
              <a:t>    </a:t>
            </a:r>
          </a:p>
        </p:txBody>
      </p:sp>
      <p:pic>
        <p:nvPicPr>
          <p:cNvPr id="9" name="Picture 8">
            <a:extLst>
              <a:ext uri="{FF2B5EF4-FFF2-40B4-BE49-F238E27FC236}">
                <a16:creationId xmlns:a16="http://schemas.microsoft.com/office/drawing/2014/main" id="{FEA0FD0B-4F30-872F-CB98-70160CC7FC9B}"/>
              </a:ext>
            </a:extLst>
          </p:cNvPr>
          <p:cNvPicPr>
            <a:picLocks noChangeAspect="1"/>
          </p:cNvPicPr>
          <p:nvPr/>
        </p:nvPicPr>
        <p:blipFill>
          <a:blip r:embed="rId2"/>
          <a:stretch>
            <a:fillRect/>
          </a:stretch>
        </p:blipFill>
        <p:spPr>
          <a:xfrm>
            <a:off x="9629749" y="1158043"/>
            <a:ext cx="1981372" cy="2270957"/>
          </a:xfrm>
          <a:prstGeom prst="rect">
            <a:avLst/>
          </a:prstGeom>
        </p:spPr>
      </p:pic>
      <p:pic>
        <p:nvPicPr>
          <p:cNvPr id="11" name="Picture 10">
            <a:extLst>
              <a:ext uri="{FF2B5EF4-FFF2-40B4-BE49-F238E27FC236}">
                <a16:creationId xmlns:a16="http://schemas.microsoft.com/office/drawing/2014/main" id="{988FF5F6-507C-458B-8020-C063679E85E7}"/>
              </a:ext>
            </a:extLst>
          </p:cNvPr>
          <p:cNvPicPr>
            <a:picLocks noChangeAspect="1"/>
          </p:cNvPicPr>
          <p:nvPr/>
        </p:nvPicPr>
        <p:blipFill>
          <a:blip r:embed="rId3"/>
          <a:stretch>
            <a:fillRect/>
          </a:stretch>
        </p:blipFill>
        <p:spPr>
          <a:xfrm>
            <a:off x="96553" y="3350342"/>
            <a:ext cx="2065199" cy="2270957"/>
          </a:xfrm>
          <a:prstGeom prst="rect">
            <a:avLst/>
          </a:prstGeom>
        </p:spPr>
      </p:pic>
    </p:spTree>
    <p:extLst>
      <p:ext uri="{BB962C8B-B14F-4D97-AF65-F5344CB8AC3E}">
        <p14:creationId xmlns:p14="http://schemas.microsoft.com/office/powerpoint/2010/main" val="371432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38B0-B2ED-36CB-33D7-B6836AA0F985}"/>
              </a:ext>
            </a:extLst>
          </p:cNvPr>
          <p:cNvSpPr>
            <a:spLocks noGrp="1"/>
          </p:cNvSpPr>
          <p:nvPr>
            <p:ph type="title"/>
          </p:nvPr>
        </p:nvSpPr>
        <p:spPr>
          <a:xfrm>
            <a:off x="838200" y="365126"/>
            <a:ext cx="10515600" cy="954628"/>
          </a:xfrm>
        </p:spPr>
        <p:txBody>
          <a:bodyPr/>
          <a:lstStyle/>
          <a:p>
            <a:r>
              <a:rPr lang="en-IN" b="1" dirty="0">
                <a:latin typeface="Bahnschrift Condensed" panose="020B0502040204020203" pitchFamily="34" charset="0"/>
              </a:rPr>
              <a:t>Assumptions</a:t>
            </a:r>
          </a:p>
        </p:txBody>
      </p:sp>
      <p:sp>
        <p:nvSpPr>
          <p:cNvPr id="3" name="Content Placeholder 2">
            <a:extLst>
              <a:ext uri="{FF2B5EF4-FFF2-40B4-BE49-F238E27FC236}">
                <a16:creationId xmlns:a16="http://schemas.microsoft.com/office/drawing/2014/main" id="{49BE6EDF-AE74-D9AD-B585-53540AAEF12D}"/>
              </a:ext>
            </a:extLst>
          </p:cNvPr>
          <p:cNvSpPr>
            <a:spLocks noGrp="1"/>
          </p:cNvSpPr>
          <p:nvPr>
            <p:ph idx="1"/>
          </p:nvPr>
        </p:nvSpPr>
        <p:spPr>
          <a:xfrm>
            <a:off x="838200" y="1319754"/>
            <a:ext cx="10515600" cy="5372876"/>
          </a:xfrm>
        </p:spPr>
        <p:txBody>
          <a:bodyPr>
            <a:normAutofit/>
          </a:bodyPr>
          <a:lstStyle/>
          <a:p>
            <a:pPr marL="0" indent="0">
              <a:buNone/>
            </a:pPr>
            <a:r>
              <a:rPr lang="en-US" dirty="0"/>
              <a:t>These are assumptions that must be made to use the Black-Scholes equation.</a:t>
            </a:r>
          </a:p>
          <a:p>
            <a:pPr marL="0" indent="0">
              <a:buNone/>
            </a:pPr>
            <a:r>
              <a:rPr lang="en-US" dirty="0"/>
              <a:t> 1.  The option can only be exercised at the expiration date, as it is a European option.</a:t>
            </a:r>
          </a:p>
          <a:p>
            <a:pPr marL="0" indent="0">
              <a:buNone/>
            </a:pPr>
            <a:r>
              <a:rPr lang="en-US" dirty="0"/>
              <a:t> 2.  The direction of the stock's price can't be consistently predicted and is completely random.</a:t>
            </a:r>
          </a:p>
          <a:p>
            <a:pPr marL="0" indent="0">
              <a:buNone/>
            </a:pPr>
            <a:r>
              <a:rPr lang="en-US" dirty="0"/>
              <a:t> 3.  Constant composition returns are normally distributed.</a:t>
            </a:r>
          </a:p>
          <a:p>
            <a:pPr marL="0" indent="0">
              <a:buNone/>
            </a:pPr>
            <a:r>
              <a:rPr lang="en-US" dirty="0"/>
              <a:t> 4.  The future stock price at a given point of time must be lognormally distributed.</a:t>
            </a:r>
          </a:p>
          <a:p>
            <a:pPr marL="0" indent="0">
              <a:buNone/>
            </a:pPr>
            <a:r>
              <a:rPr lang="en-US" dirty="0"/>
              <a:t> 5.  Volatility is known and constant.</a:t>
            </a:r>
          </a:p>
        </p:txBody>
      </p:sp>
    </p:spTree>
    <p:extLst>
      <p:ext uri="{BB962C8B-B14F-4D97-AF65-F5344CB8AC3E}">
        <p14:creationId xmlns:p14="http://schemas.microsoft.com/office/powerpoint/2010/main" val="38888399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645</TotalTime>
  <Words>1120</Words>
  <Application>Microsoft Office PowerPoint</Application>
  <PresentationFormat>Widescreen</PresentationFormat>
  <Paragraphs>149</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Bahnschrift Condensed</vt:lpstr>
      <vt:lpstr>Calibri</vt:lpstr>
      <vt:lpstr>Calibri Light</vt:lpstr>
      <vt:lpstr>Eras Demi ITC</vt:lpstr>
      <vt:lpstr>Times New Roman</vt:lpstr>
      <vt:lpstr>Office Theme</vt:lpstr>
      <vt:lpstr>Black Scholes Equation  </vt:lpstr>
      <vt:lpstr>What is Black Scholes Equation/Model ?   </vt:lpstr>
      <vt:lpstr>History of Black Scholes Equation/Model</vt:lpstr>
      <vt:lpstr>Why Black Scholes Equation is used ?</vt:lpstr>
      <vt:lpstr>Financial terms we need to understand </vt:lpstr>
      <vt:lpstr>Financial terms we need to understand </vt:lpstr>
      <vt:lpstr>Financial terms we need to understand </vt:lpstr>
      <vt:lpstr>Financial terms we need to understand </vt:lpstr>
      <vt:lpstr>Assumptions</vt:lpstr>
      <vt:lpstr>Assumptions</vt:lpstr>
      <vt:lpstr> Variables</vt:lpstr>
      <vt:lpstr>Theorems that need to be understood before starting the Black Scholes Equation </vt:lpstr>
      <vt:lpstr>Taylor’s Theorem  </vt:lpstr>
      <vt:lpstr>Ito’s Theorem </vt:lpstr>
      <vt:lpstr>Explanation of Black Scholes Equation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Disadvantages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Jairam kumar</dc:creator>
  <cp:lastModifiedBy>Abhishek Kumar</cp:lastModifiedBy>
  <cp:revision>12</cp:revision>
  <dcterms:created xsi:type="dcterms:W3CDTF">2022-12-07T16:21:38Z</dcterms:created>
  <dcterms:modified xsi:type="dcterms:W3CDTF">2024-06-22T17:20:11Z</dcterms:modified>
</cp:coreProperties>
</file>